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4" r:id="rId2"/>
    <p:sldId id="283" r:id="rId3"/>
    <p:sldId id="406" r:id="rId4"/>
    <p:sldId id="319" r:id="rId5"/>
    <p:sldId id="372" r:id="rId6"/>
    <p:sldId id="407" r:id="rId7"/>
    <p:sldId id="373" r:id="rId8"/>
    <p:sldId id="374" r:id="rId9"/>
    <p:sldId id="375" r:id="rId10"/>
    <p:sldId id="376" r:id="rId11"/>
    <p:sldId id="377" r:id="rId12"/>
    <p:sldId id="378" r:id="rId13"/>
    <p:sldId id="379" r:id="rId14"/>
    <p:sldId id="380" r:id="rId15"/>
    <p:sldId id="381" r:id="rId16"/>
    <p:sldId id="383" r:id="rId17"/>
    <p:sldId id="384" r:id="rId18"/>
    <p:sldId id="385" r:id="rId19"/>
    <p:sldId id="386" r:id="rId20"/>
    <p:sldId id="387" r:id="rId21"/>
    <p:sldId id="388" r:id="rId22"/>
    <p:sldId id="389" r:id="rId23"/>
    <p:sldId id="390" r:id="rId24"/>
    <p:sldId id="391" r:id="rId25"/>
    <p:sldId id="392" r:id="rId26"/>
    <p:sldId id="263" r:id="rId27"/>
    <p:sldId id="393" r:id="rId28"/>
    <p:sldId id="394" r:id="rId29"/>
    <p:sldId id="395" r:id="rId30"/>
    <p:sldId id="396" r:id="rId31"/>
    <p:sldId id="397" r:id="rId32"/>
    <p:sldId id="402" r:id="rId33"/>
    <p:sldId id="403" r:id="rId34"/>
    <p:sldId id="401" r:id="rId35"/>
    <p:sldId id="400" r:id="rId36"/>
    <p:sldId id="405" r:id="rId37"/>
    <p:sldId id="399" r:id="rId38"/>
    <p:sldId id="398" r:id="rId39"/>
    <p:sldId id="408" r:id="rId40"/>
    <p:sldId id="349" r:id="rId41"/>
    <p:sldId id="409" r:id="rId42"/>
    <p:sldId id="412" r:id="rId43"/>
    <p:sldId id="413" r:id="rId44"/>
    <p:sldId id="414" r:id="rId45"/>
    <p:sldId id="410" r:id="rId46"/>
    <p:sldId id="411" r:id="rId47"/>
    <p:sldId id="259" r:id="rId48"/>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227"/>
    <a:srgbClr val="0000FF"/>
    <a:srgbClr val="FF8001"/>
    <a:srgbClr val="EE3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9" autoAdjust="0"/>
    <p:restoredTop sz="94710" autoAdjust="0"/>
  </p:normalViewPr>
  <p:slideViewPr>
    <p:cSldViewPr showGuides="1">
      <p:cViewPr>
        <p:scale>
          <a:sx n="82" d="100"/>
          <a:sy n="82" d="100"/>
        </p:scale>
        <p:origin x="-2508" y="-13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87C9F71C-9574-47E2-A94A-A945871A881F}" type="datetimeFigureOut">
              <a:rPr lang="en-US" smtClean="0"/>
              <a:t>2/26/2014</a:t>
            </a:fld>
            <a:endParaRPr lang="en-US"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DCCC73D6-710C-4F0B-BC06-86BD53B858CA}" type="slidenum">
              <a:rPr lang="en-US" smtClean="0"/>
              <a:t>‹#›</a:t>
            </a:fld>
            <a:endParaRPr lang="en-US" dirty="0"/>
          </a:p>
        </p:txBody>
      </p:sp>
    </p:spTree>
    <p:extLst>
      <p:ext uri="{BB962C8B-B14F-4D97-AF65-F5344CB8AC3E}">
        <p14:creationId xmlns:p14="http://schemas.microsoft.com/office/powerpoint/2010/main" val="48593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C4CCE19-238A-43D8-AB0F-C8885FF29F16}" type="datetimeFigureOut">
              <a:rPr lang="en-US" smtClean="0"/>
              <a:t>2/26/2014</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D71A469-32B8-4718-9F2F-24FA04FAACD9}" type="slidenum">
              <a:rPr lang="en-US" smtClean="0"/>
              <a:t>‹#›</a:t>
            </a:fld>
            <a:endParaRPr lang="en-US" dirty="0"/>
          </a:p>
        </p:txBody>
      </p:sp>
    </p:spTree>
    <p:extLst>
      <p:ext uri="{BB962C8B-B14F-4D97-AF65-F5344CB8AC3E}">
        <p14:creationId xmlns:p14="http://schemas.microsoft.com/office/powerpoint/2010/main" val="305650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7</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36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16</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36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17</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36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18</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36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19</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36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20</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36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21</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36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22</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36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23</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363">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24</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265">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13719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8</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265">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9</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4798"/>
              </a:lnSpc>
              <a:buClr>
                <a:srgbClr val="F58227"/>
              </a:buClr>
            </a:pPr>
            <a:r>
              <a:rPr lang="en-US" dirty="0">
                <a:solidFill>
                  <a:schemeClr val="tx1">
                    <a:lumMod val="65000"/>
                    <a:lumOff val="35000"/>
                  </a:schemeClr>
                </a:solidFill>
              </a:rPr>
              <a:t>CLUES: Palm Bay represents </a:t>
            </a:r>
            <a:r>
              <a:rPr lang="en-US" b="1" dirty="0">
                <a:solidFill>
                  <a:srgbClr val="F58227"/>
                </a:solidFill>
              </a:rPr>
              <a:t>Openness:</a:t>
            </a:r>
          </a:p>
          <a:p>
            <a:pPr>
              <a:lnSpc>
                <a:spcPts val="4798"/>
              </a:lnSpc>
              <a:buClr>
                <a:srgbClr val="F58227"/>
              </a:buClr>
            </a:pPr>
            <a:r>
              <a:rPr lang="en-US" dirty="0">
                <a:solidFill>
                  <a:schemeClr val="tx1">
                    <a:lumMod val="65000"/>
                    <a:lumOff val="35000"/>
                  </a:schemeClr>
                </a:solidFill>
              </a:rPr>
              <a:t>1. </a:t>
            </a:r>
            <a:r>
              <a:rPr lang="en-US" b="1" dirty="0">
                <a:solidFill>
                  <a:schemeClr val="tx1">
                    <a:lumMod val="65000"/>
                    <a:lumOff val="35000"/>
                  </a:schemeClr>
                </a:solidFill>
              </a:rPr>
              <a:t>Open</a:t>
            </a:r>
            <a:r>
              <a:rPr lang="en-US" dirty="0">
                <a:solidFill>
                  <a:schemeClr val="tx1">
                    <a:lumMod val="65000"/>
                    <a:lumOff val="35000"/>
                  </a:schemeClr>
                </a:solidFill>
              </a:rPr>
              <a:t> and available richness and sheer amount of land   2. Innovative leaders </a:t>
            </a:r>
            <a:r>
              <a:rPr lang="en-US" b="1" dirty="0">
                <a:solidFill>
                  <a:schemeClr val="tx1">
                    <a:lumMod val="65000"/>
                    <a:lumOff val="35000"/>
                  </a:schemeClr>
                </a:solidFill>
              </a:rPr>
              <a:t>Open</a:t>
            </a:r>
            <a:r>
              <a:rPr lang="en-US" dirty="0">
                <a:solidFill>
                  <a:schemeClr val="tx1">
                    <a:lumMod val="65000"/>
                    <a:lumOff val="35000"/>
                  </a:schemeClr>
                </a:solidFill>
              </a:rPr>
              <a:t> to working a solution (</a:t>
            </a:r>
            <a:r>
              <a:rPr lang="en-US" i="1" dirty="0">
                <a:solidFill>
                  <a:schemeClr val="tx1">
                    <a:lumMod val="65000"/>
                    <a:lumOff val="35000"/>
                  </a:schemeClr>
                </a:solidFill>
              </a:rPr>
              <a:t>grounded, down to earth people, not afraid to get their hands in and help solve</a:t>
            </a:r>
            <a:r>
              <a:rPr lang="en-US" dirty="0">
                <a:solidFill>
                  <a:schemeClr val="tx1">
                    <a:lumMod val="65000"/>
                    <a:lumOff val="35000"/>
                  </a:schemeClr>
                </a:solidFill>
              </a:rPr>
              <a:t>)  3. </a:t>
            </a:r>
            <a:r>
              <a:rPr lang="en-US" b="1" dirty="0">
                <a:solidFill>
                  <a:schemeClr val="tx1">
                    <a:lumMod val="65000"/>
                    <a:lumOff val="35000"/>
                  </a:schemeClr>
                </a:solidFill>
              </a:rPr>
              <a:t>Open-ended</a:t>
            </a:r>
            <a:r>
              <a:rPr lang="en-US" dirty="0">
                <a:solidFill>
                  <a:schemeClr val="tx1">
                    <a:lumMod val="65000"/>
                    <a:lumOff val="35000"/>
                  </a:schemeClr>
                </a:solidFill>
              </a:rPr>
              <a:t> opportunity in an area that is </a:t>
            </a:r>
            <a:r>
              <a:rPr lang="en-US" b="1" dirty="0">
                <a:solidFill>
                  <a:srgbClr val="F58227"/>
                </a:solidFill>
              </a:rPr>
              <a:t>EMERGING</a:t>
            </a:r>
            <a:r>
              <a:rPr lang="en-US" dirty="0">
                <a:solidFill>
                  <a:schemeClr val="tx1">
                    <a:lumMod val="65000"/>
                    <a:lumOff val="35000"/>
                  </a:schemeClr>
                </a:solidFill>
              </a:rPr>
              <a:t>. With people that are open.</a:t>
            </a:r>
            <a:endParaRPr lang="en-US" b="1" dirty="0">
              <a:solidFill>
                <a:srgbClr val="F58227"/>
              </a:solidFill>
            </a:endParaRP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10</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4798"/>
              </a:lnSpc>
              <a:buClr>
                <a:srgbClr val="F58227"/>
              </a:buClr>
            </a:pPr>
            <a:r>
              <a:rPr lang="en-US" dirty="0">
                <a:solidFill>
                  <a:schemeClr val="tx1">
                    <a:lumMod val="65000"/>
                    <a:lumOff val="35000"/>
                  </a:schemeClr>
                </a:solidFill>
              </a:rPr>
              <a:t>CLUES: Palm Bay represents </a:t>
            </a:r>
            <a:r>
              <a:rPr lang="en-US" b="1" dirty="0">
                <a:solidFill>
                  <a:srgbClr val="F58227"/>
                </a:solidFill>
              </a:rPr>
              <a:t>Openness:</a:t>
            </a:r>
          </a:p>
          <a:p>
            <a:pPr>
              <a:lnSpc>
                <a:spcPts val="4798"/>
              </a:lnSpc>
              <a:buClr>
                <a:srgbClr val="F58227"/>
              </a:buClr>
            </a:pPr>
            <a:r>
              <a:rPr lang="en-US" dirty="0">
                <a:solidFill>
                  <a:schemeClr val="tx1">
                    <a:lumMod val="65000"/>
                    <a:lumOff val="35000"/>
                  </a:schemeClr>
                </a:solidFill>
              </a:rPr>
              <a:t>1. </a:t>
            </a:r>
            <a:r>
              <a:rPr lang="en-US" b="1" dirty="0">
                <a:solidFill>
                  <a:schemeClr val="tx1">
                    <a:lumMod val="65000"/>
                    <a:lumOff val="35000"/>
                  </a:schemeClr>
                </a:solidFill>
              </a:rPr>
              <a:t>Open</a:t>
            </a:r>
            <a:r>
              <a:rPr lang="en-US" dirty="0">
                <a:solidFill>
                  <a:schemeClr val="tx1">
                    <a:lumMod val="65000"/>
                    <a:lumOff val="35000"/>
                  </a:schemeClr>
                </a:solidFill>
              </a:rPr>
              <a:t> and available richness and sheer amount of land   2. Innovative leaders </a:t>
            </a:r>
            <a:r>
              <a:rPr lang="en-US" b="1" dirty="0">
                <a:solidFill>
                  <a:schemeClr val="tx1">
                    <a:lumMod val="65000"/>
                    <a:lumOff val="35000"/>
                  </a:schemeClr>
                </a:solidFill>
              </a:rPr>
              <a:t>Open</a:t>
            </a:r>
            <a:r>
              <a:rPr lang="en-US" dirty="0">
                <a:solidFill>
                  <a:schemeClr val="tx1">
                    <a:lumMod val="65000"/>
                    <a:lumOff val="35000"/>
                  </a:schemeClr>
                </a:solidFill>
              </a:rPr>
              <a:t> to working a solution (</a:t>
            </a:r>
            <a:r>
              <a:rPr lang="en-US" i="1" dirty="0">
                <a:solidFill>
                  <a:schemeClr val="tx1">
                    <a:lumMod val="65000"/>
                    <a:lumOff val="35000"/>
                  </a:schemeClr>
                </a:solidFill>
              </a:rPr>
              <a:t>grounded, down to earth people, not afraid to get their hands in and help solve</a:t>
            </a:r>
            <a:r>
              <a:rPr lang="en-US" dirty="0">
                <a:solidFill>
                  <a:schemeClr val="tx1">
                    <a:lumMod val="65000"/>
                    <a:lumOff val="35000"/>
                  </a:schemeClr>
                </a:solidFill>
              </a:rPr>
              <a:t>)  3. </a:t>
            </a:r>
            <a:r>
              <a:rPr lang="en-US" b="1" dirty="0">
                <a:solidFill>
                  <a:schemeClr val="tx1">
                    <a:lumMod val="65000"/>
                    <a:lumOff val="35000"/>
                  </a:schemeClr>
                </a:solidFill>
              </a:rPr>
              <a:t>Open-ended</a:t>
            </a:r>
            <a:r>
              <a:rPr lang="en-US" dirty="0">
                <a:solidFill>
                  <a:schemeClr val="tx1">
                    <a:lumMod val="65000"/>
                    <a:lumOff val="35000"/>
                  </a:schemeClr>
                </a:solidFill>
              </a:rPr>
              <a:t> opportunity in an area that is </a:t>
            </a:r>
            <a:r>
              <a:rPr lang="en-US" b="1" dirty="0">
                <a:solidFill>
                  <a:srgbClr val="F58227"/>
                </a:solidFill>
              </a:rPr>
              <a:t>EMERGING</a:t>
            </a:r>
            <a:r>
              <a:rPr lang="en-US" dirty="0">
                <a:solidFill>
                  <a:schemeClr val="tx1">
                    <a:lumMod val="65000"/>
                    <a:lumOff val="35000"/>
                  </a:schemeClr>
                </a:solidFill>
              </a:rPr>
              <a:t>. With people that are open.</a:t>
            </a:r>
            <a:endParaRPr lang="en-US" b="1" dirty="0">
              <a:solidFill>
                <a:srgbClr val="F58227"/>
              </a:solidFill>
            </a:endParaRP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11</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4798"/>
              </a:lnSpc>
              <a:buClr>
                <a:srgbClr val="F58227"/>
              </a:buClr>
            </a:pPr>
            <a:r>
              <a:rPr lang="en-US" dirty="0">
                <a:solidFill>
                  <a:schemeClr val="tx1">
                    <a:lumMod val="65000"/>
                    <a:lumOff val="35000"/>
                  </a:schemeClr>
                </a:solidFill>
              </a:rPr>
              <a:t>CLUES: Palm Bay represents </a:t>
            </a:r>
            <a:r>
              <a:rPr lang="en-US" b="1" dirty="0">
                <a:solidFill>
                  <a:srgbClr val="F58227"/>
                </a:solidFill>
              </a:rPr>
              <a:t>Openness:</a:t>
            </a:r>
          </a:p>
          <a:p>
            <a:pPr>
              <a:lnSpc>
                <a:spcPts val="4798"/>
              </a:lnSpc>
              <a:buClr>
                <a:srgbClr val="F58227"/>
              </a:buClr>
            </a:pPr>
            <a:r>
              <a:rPr lang="en-US" dirty="0">
                <a:solidFill>
                  <a:schemeClr val="tx1">
                    <a:lumMod val="65000"/>
                    <a:lumOff val="35000"/>
                  </a:schemeClr>
                </a:solidFill>
              </a:rPr>
              <a:t>1. </a:t>
            </a:r>
            <a:r>
              <a:rPr lang="en-US" b="1" dirty="0">
                <a:solidFill>
                  <a:schemeClr val="tx1">
                    <a:lumMod val="65000"/>
                    <a:lumOff val="35000"/>
                  </a:schemeClr>
                </a:solidFill>
              </a:rPr>
              <a:t>Open</a:t>
            </a:r>
            <a:r>
              <a:rPr lang="en-US" dirty="0">
                <a:solidFill>
                  <a:schemeClr val="tx1">
                    <a:lumMod val="65000"/>
                    <a:lumOff val="35000"/>
                  </a:schemeClr>
                </a:solidFill>
              </a:rPr>
              <a:t> and available richness and sheer amount of land   2. Innovative leaders </a:t>
            </a:r>
            <a:r>
              <a:rPr lang="en-US" b="1" dirty="0">
                <a:solidFill>
                  <a:schemeClr val="tx1">
                    <a:lumMod val="65000"/>
                    <a:lumOff val="35000"/>
                  </a:schemeClr>
                </a:solidFill>
              </a:rPr>
              <a:t>Open</a:t>
            </a:r>
            <a:r>
              <a:rPr lang="en-US" dirty="0">
                <a:solidFill>
                  <a:schemeClr val="tx1">
                    <a:lumMod val="65000"/>
                    <a:lumOff val="35000"/>
                  </a:schemeClr>
                </a:solidFill>
              </a:rPr>
              <a:t> to working a solution (</a:t>
            </a:r>
            <a:r>
              <a:rPr lang="en-US" i="1" dirty="0">
                <a:solidFill>
                  <a:schemeClr val="tx1">
                    <a:lumMod val="65000"/>
                    <a:lumOff val="35000"/>
                  </a:schemeClr>
                </a:solidFill>
              </a:rPr>
              <a:t>grounded, down to earth people, not afraid to get their hands in and help solve</a:t>
            </a:r>
            <a:r>
              <a:rPr lang="en-US" dirty="0">
                <a:solidFill>
                  <a:schemeClr val="tx1">
                    <a:lumMod val="65000"/>
                    <a:lumOff val="35000"/>
                  </a:schemeClr>
                </a:solidFill>
              </a:rPr>
              <a:t>)  3. </a:t>
            </a:r>
            <a:r>
              <a:rPr lang="en-US" b="1" dirty="0">
                <a:solidFill>
                  <a:schemeClr val="tx1">
                    <a:lumMod val="65000"/>
                    <a:lumOff val="35000"/>
                  </a:schemeClr>
                </a:solidFill>
              </a:rPr>
              <a:t>Open-ended</a:t>
            </a:r>
            <a:r>
              <a:rPr lang="en-US" dirty="0">
                <a:solidFill>
                  <a:schemeClr val="tx1">
                    <a:lumMod val="65000"/>
                    <a:lumOff val="35000"/>
                  </a:schemeClr>
                </a:solidFill>
              </a:rPr>
              <a:t> opportunity in an area that is </a:t>
            </a:r>
            <a:r>
              <a:rPr lang="en-US" b="1" dirty="0">
                <a:solidFill>
                  <a:srgbClr val="F58227"/>
                </a:solidFill>
              </a:rPr>
              <a:t>EMERGING</a:t>
            </a:r>
            <a:r>
              <a:rPr lang="en-US" dirty="0">
                <a:solidFill>
                  <a:schemeClr val="tx1">
                    <a:lumMod val="65000"/>
                    <a:lumOff val="35000"/>
                  </a:schemeClr>
                </a:solidFill>
              </a:rPr>
              <a:t>. With people that are open.</a:t>
            </a:r>
            <a:endParaRPr lang="en-US" b="1" dirty="0">
              <a:solidFill>
                <a:srgbClr val="F58227"/>
              </a:solidFill>
            </a:endParaRP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12</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265">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13</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265">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14</a:t>
            </a:fld>
            <a:endParaRPr lang="en-US" dirty="0"/>
          </a:p>
        </p:txBody>
      </p:sp>
    </p:spTree>
    <p:extLst>
      <p:ext uri="{BB962C8B-B14F-4D97-AF65-F5344CB8AC3E}">
        <p14:creationId xmlns:p14="http://schemas.microsoft.com/office/powerpoint/2010/main" val="313719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defRPr/>
            </a:pPr>
            <a:r>
              <a:rPr lang="en-US" dirty="0"/>
              <a:t>Brandt Ronat’s recommendation for positioning Palm Bay’s economic development outreach is in one part centered around the </a:t>
            </a:r>
            <a:r>
              <a:rPr lang="en-US" i="1" dirty="0"/>
              <a:t>simplicity of the phrase itself </a:t>
            </a:r>
            <a:r>
              <a:rPr lang="en-US" dirty="0"/>
              <a:t>and its effectively </a:t>
            </a:r>
            <a:r>
              <a:rPr lang="en-US" i="1" dirty="0"/>
              <a:t>unassuming opening and surprisingly powerful stance</a:t>
            </a:r>
            <a:r>
              <a:rPr lang="en-US" dirty="0"/>
              <a:t>, when seen in context of its many, many positive, related implications.</a:t>
            </a:r>
          </a:p>
          <a:p>
            <a:pPr defTabSz="914265">
              <a:defRPr/>
            </a:pPr>
            <a:endParaRPr lang="en-US" dirty="0"/>
          </a:p>
          <a:p>
            <a:r>
              <a:rPr lang="en-US" dirty="0"/>
              <a:t>The idea of being </a:t>
            </a:r>
            <a:r>
              <a:rPr lang="en-US" b="1" dirty="0"/>
              <a:t>‘down to earth’</a:t>
            </a:r>
            <a:r>
              <a:rPr lang="en-US" dirty="0"/>
              <a:t> has edges.  </a:t>
            </a:r>
          </a:p>
          <a:p>
            <a:r>
              <a:rPr lang="en-US" dirty="0"/>
              <a:t> </a:t>
            </a:r>
          </a:p>
          <a:p>
            <a:r>
              <a:rPr lang="en-US" dirty="0"/>
              <a:t>It is not expected. </a:t>
            </a:r>
          </a:p>
          <a:p>
            <a:r>
              <a:rPr lang="en-US" dirty="0"/>
              <a:t> </a:t>
            </a:r>
          </a:p>
          <a:p>
            <a:r>
              <a:rPr lang="en-US" dirty="0"/>
              <a:t>It is not something every City can say or then also load with actual relevant business or economic development value. </a:t>
            </a:r>
          </a:p>
          <a:p>
            <a:r>
              <a:rPr lang="en-US" dirty="0"/>
              <a:t> </a:t>
            </a:r>
          </a:p>
          <a:p>
            <a:r>
              <a:rPr lang="en-US" dirty="0"/>
              <a:t>It is a way to identify the essential (and hidden, not instantly seen, vast and secret) economic opportunity within Palm Bay.</a:t>
            </a:r>
          </a:p>
          <a:p>
            <a:r>
              <a:rPr lang="en-US" dirty="0"/>
              <a:t> </a:t>
            </a:r>
          </a:p>
          <a:p>
            <a:r>
              <a:rPr lang="en-US" b="1" dirty="0"/>
              <a:t>‘Down to earth’</a:t>
            </a:r>
            <a:r>
              <a:rPr lang="en-US" dirty="0"/>
              <a:t> is also a way to honor the residents and support the incredible natural assets of Palm Bay.</a:t>
            </a:r>
          </a:p>
          <a:p>
            <a:r>
              <a:rPr lang="en-US" dirty="0"/>
              <a:t> </a:t>
            </a:r>
          </a:p>
          <a:p>
            <a:r>
              <a:rPr lang="en-US" dirty="0"/>
              <a:t>It allows us to secondarily and effectively focus on all of the wonderful assets its land and people offer.  While the clear opportunity for growth is the vast available, affordable land and lease offers, the City of Palm Bay has other assets that provide for a winning combination. </a:t>
            </a:r>
          </a:p>
          <a:p>
            <a:r>
              <a:rPr lang="en-US" dirty="0"/>
              <a:t> </a:t>
            </a:r>
          </a:p>
          <a:p>
            <a:r>
              <a:rPr lang="en-US" dirty="0"/>
              <a:t>It is crucial to note the </a:t>
            </a:r>
            <a:r>
              <a:rPr lang="en-US" b="1" i="1" dirty="0"/>
              <a:t>underpinnings </a:t>
            </a:r>
            <a:r>
              <a:rPr lang="en-US" dirty="0"/>
              <a:t>in the phrase:  and explore </a:t>
            </a:r>
            <a:r>
              <a:rPr lang="en-US" i="1" dirty="0"/>
              <a:t>its other stunning resonating implications.</a:t>
            </a:r>
            <a:endParaRPr lang="en-US" dirty="0"/>
          </a:p>
          <a:p>
            <a:r>
              <a:rPr lang="en-US" i="1" dirty="0"/>
              <a:t> </a:t>
            </a:r>
            <a:endParaRPr lang="en-US" dirty="0"/>
          </a:p>
          <a:p>
            <a:r>
              <a:rPr lang="en-US" dirty="0"/>
              <a:t>From this we can provide a full portrait of a geographically and recreationally rich area, unsurpassed beauty and a lifestyle in Florida that is enviable.</a:t>
            </a:r>
          </a:p>
          <a:p>
            <a:r>
              <a:rPr lang="en-US" dirty="0"/>
              <a:t> </a:t>
            </a:r>
          </a:p>
          <a:p>
            <a:r>
              <a:rPr lang="en-US" dirty="0"/>
              <a:t>The creative concept of being </a:t>
            </a:r>
            <a:r>
              <a:rPr lang="en-US" b="1" i="1" dirty="0"/>
              <a:t>‘down to earth’</a:t>
            </a:r>
            <a:r>
              <a:rPr lang="en-US" dirty="0"/>
              <a:t> literally establishes Palm Bay as </a:t>
            </a:r>
            <a:r>
              <a:rPr lang="en-US" i="1" dirty="0"/>
              <a:t>a welcoming place</a:t>
            </a:r>
            <a:r>
              <a:rPr lang="en-US" dirty="0"/>
              <a:t> of opportunity with a strong identity and </a:t>
            </a:r>
            <a:r>
              <a:rPr lang="en-US" i="1" dirty="0"/>
              <a:t>solving nature</a:t>
            </a:r>
            <a:r>
              <a:rPr lang="en-US" dirty="0"/>
              <a:t>.  </a:t>
            </a:r>
          </a:p>
          <a:p>
            <a:r>
              <a:rPr lang="en-US" dirty="0"/>
              <a:t> </a:t>
            </a:r>
          </a:p>
          <a:p>
            <a:r>
              <a:rPr lang="en-US" dirty="0"/>
              <a:t>It implicates a </a:t>
            </a:r>
            <a:r>
              <a:rPr lang="en-US" i="1" dirty="0"/>
              <a:t>willingness</a:t>
            </a:r>
            <a:r>
              <a:rPr lang="en-US" dirty="0"/>
              <a:t> by the City and its people to create options to make innovative development come true, find ways to consider a good idea, make doors open, support the processes, such as ways to accelerate permitting or other steps to get a business up and running and earning.</a:t>
            </a:r>
          </a:p>
          <a:p>
            <a:r>
              <a:rPr lang="en-US" dirty="0"/>
              <a:t> </a:t>
            </a:r>
          </a:p>
          <a:p>
            <a:r>
              <a:rPr lang="en-US" dirty="0"/>
              <a:t>The traditional use of the phrase </a:t>
            </a:r>
            <a:r>
              <a:rPr lang="en-US" b="1" i="1" dirty="0"/>
              <a:t>down to earth</a:t>
            </a:r>
            <a:r>
              <a:rPr lang="en-US" dirty="0"/>
              <a:t> is a phrase attributed to </a:t>
            </a:r>
            <a:r>
              <a:rPr lang="en-US" b="1" i="1" dirty="0"/>
              <a:t>‘people’</a:t>
            </a:r>
            <a:r>
              <a:rPr lang="en-US" dirty="0"/>
              <a:t> which we think is an important point—that this profiles the people of the City of Palm Bay as accessible, direct, friendly, </a:t>
            </a:r>
            <a:r>
              <a:rPr lang="en-US" i="1" dirty="0"/>
              <a:t>have conversations, meet you on level ground and look you in the eye</a:t>
            </a:r>
            <a:r>
              <a:rPr lang="en-US" dirty="0"/>
              <a:t>, and are open to you and your ideas, your heritage, your business premise, your needs and your family of employees.</a:t>
            </a:r>
          </a:p>
          <a:p>
            <a:endParaRPr lang="en-US" dirty="0"/>
          </a:p>
        </p:txBody>
      </p:sp>
      <p:sp>
        <p:nvSpPr>
          <p:cNvPr id="4" name="Slide Number Placeholder 3"/>
          <p:cNvSpPr>
            <a:spLocks noGrp="1"/>
          </p:cNvSpPr>
          <p:nvPr>
            <p:ph type="sldNum" sz="quarter" idx="10"/>
          </p:nvPr>
        </p:nvSpPr>
        <p:spPr/>
        <p:txBody>
          <a:bodyPr/>
          <a:lstStyle/>
          <a:p>
            <a:fld id="{6AE19CB3-9438-45CA-8CE6-326AB769E77B}" type="slidenum">
              <a:rPr lang="en-US" smtClean="0"/>
              <a:t>15</a:t>
            </a:fld>
            <a:endParaRPr lang="en-US" dirty="0"/>
          </a:p>
        </p:txBody>
      </p:sp>
    </p:spTree>
    <p:extLst>
      <p:ext uri="{BB962C8B-B14F-4D97-AF65-F5344CB8AC3E}">
        <p14:creationId xmlns:p14="http://schemas.microsoft.com/office/powerpoint/2010/main" val="313719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133800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417664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207782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400637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80585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304856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110467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146118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130967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193955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A3C6D-367D-404E-9D4D-C3E3C039D4DD}" type="datetimeFigureOut">
              <a:rPr lang="en-US" smtClean="0"/>
              <a:t>2/26/2014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0C381-989B-417A-871B-2F610B9538BB}" type="slidenum">
              <a:rPr lang="en-US" smtClean="0"/>
              <a:t>‹#›</a:t>
            </a:fld>
            <a:endParaRPr lang="en-US" dirty="0"/>
          </a:p>
        </p:txBody>
      </p:sp>
    </p:spTree>
    <p:extLst>
      <p:ext uri="{BB962C8B-B14F-4D97-AF65-F5344CB8AC3E}">
        <p14:creationId xmlns:p14="http://schemas.microsoft.com/office/powerpoint/2010/main" val="178302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2A3C6D-367D-404E-9D4D-C3E3C039D4DD}" type="datetimeFigureOut">
              <a:rPr lang="en-US" smtClean="0"/>
              <a:t>2/26/2014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280C381-989B-417A-871B-2F610B9538BB}" type="slidenum">
              <a:rPr lang="en-US" smtClean="0"/>
              <a:t>‹#›</a:t>
            </a:fld>
            <a:endParaRPr lang="en-US" dirty="0"/>
          </a:p>
        </p:txBody>
      </p:sp>
      <p:sp>
        <p:nvSpPr>
          <p:cNvPr id="7" name="Rectangle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Tree>
    <p:extLst>
      <p:ext uri="{BB962C8B-B14F-4D97-AF65-F5344CB8AC3E}">
        <p14:creationId xmlns:p14="http://schemas.microsoft.com/office/powerpoint/2010/main" val="140313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2026590"/>
          </a:xfrm>
          <a:prstGeom prst="rect">
            <a:avLst/>
          </a:prstGeom>
        </p:spPr>
      </p:pic>
      <p:sp>
        <p:nvSpPr>
          <p:cNvPr id="7" name="TextBox 6"/>
          <p:cNvSpPr txBox="1"/>
          <p:nvPr/>
        </p:nvSpPr>
        <p:spPr>
          <a:xfrm>
            <a:off x="0" y="485650"/>
            <a:ext cx="9144000" cy="1035668"/>
          </a:xfrm>
          <a:prstGeom prst="rect">
            <a:avLst/>
          </a:prstGeom>
          <a:noFill/>
        </p:spPr>
        <p:txBody>
          <a:bodyPr wrap="square" rtlCol="0">
            <a:spAutoFit/>
          </a:bodyPr>
          <a:lstStyle/>
          <a:p>
            <a:pPr algn="ctr">
              <a:lnSpc>
                <a:spcPts val="3600"/>
              </a:lnSpc>
            </a:pP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Hospice </a:t>
            </a:r>
            <a:r>
              <a:rPr lang="en-US" sz="2400" cap="all" spc="600" dirty="0">
                <a:ln w="18415" cmpd="sng">
                  <a:noFill/>
                  <a:prstDash val="solid"/>
                </a:ln>
                <a:solidFill>
                  <a:srgbClr val="FFFFFF"/>
                </a:solidFill>
                <a:effectLst>
                  <a:outerShdw blurRad="63500" dir="3600000" algn="tl" rotWithShape="0">
                    <a:srgbClr val="000000">
                      <a:alpha val="70000"/>
                    </a:srgbClr>
                  </a:outerShdw>
                </a:effectLst>
              </a:rPr>
              <a:t>of St. Francis, Inc</a:t>
            </a: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a:t>
            </a:r>
          </a:p>
          <a:p>
            <a:pPr algn="ctr">
              <a:lnSpc>
                <a:spcPts val="3600"/>
              </a:lnSpc>
            </a:pPr>
            <a:r>
              <a:rPr lang="en-US" sz="4000" b="1" dirty="0" smtClean="0">
                <a:ln w="18415" cmpd="sng">
                  <a:noFill/>
                  <a:prstDash val="solid"/>
                </a:ln>
                <a:solidFill>
                  <a:srgbClr val="FFFFFF"/>
                </a:solidFill>
                <a:effectLst>
                  <a:outerShdw blurRad="50800" dist="38100" dir="2700000" algn="tl" rotWithShape="0">
                    <a:prstClr val="black">
                      <a:alpha val="40000"/>
                    </a:prstClr>
                  </a:outerShdw>
                </a:effectLst>
              </a:rPr>
              <a:t>Strategic Marketing Services</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1436032"/>
            <a:ext cx="9144000" cy="519822"/>
          </a:xfrm>
          <a:prstGeom prst="rect">
            <a:avLst/>
          </a:prstGeom>
          <a:noFill/>
        </p:spPr>
        <p:txBody>
          <a:bodyPr wrap="square" rtlCol="0">
            <a:spAutoFit/>
          </a:bodyPr>
          <a:lstStyle/>
          <a:p>
            <a:pPr algn="ctr">
              <a:lnSpc>
                <a:spcPts val="3600"/>
              </a:lnSpc>
            </a:pPr>
            <a:r>
              <a:rPr lang="en-US" sz="2400" dirty="0" smtClean="0">
                <a:ln w="18415" cmpd="sng">
                  <a:noFill/>
                  <a:prstDash val="solid"/>
                </a:ln>
                <a:solidFill>
                  <a:srgbClr val="FFFFFF"/>
                </a:solidFill>
                <a:effectLst>
                  <a:outerShdw blurRad="38100" dist="38100" dir="2700000" algn="tl">
                    <a:srgbClr val="000000">
                      <a:alpha val="43137"/>
                    </a:srgbClr>
                  </a:outerShdw>
                </a:effectLst>
              </a:rPr>
              <a:t>March 2014</a:t>
            </a:r>
            <a:endParaRPr lang="en-US" sz="2400" dirty="0">
              <a:ln w="18415" cmpd="sng">
                <a:noFill/>
                <a:prstDash val="solid"/>
              </a:ln>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2086100" y="2587469"/>
            <a:ext cx="5076700" cy="646331"/>
          </a:xfrm>
          <a:prstGeom prst="rect">
            <a:avLst/>
          </a:prstGeom>
          <a:noFill/>
        </p:spPr>
        <p:txBody>
          <a:bodyPr wrap="square" rtlCol="0">
            <a:spAutoFit/>
          </a:bodyPr>
          <a:lstStyle/>
          <a:p>
            <a:pPr algn="ctr"/>
            <a:r>
              <a:rPr lang="en-US" sz="3600" b="1" dirty="0" smtClean="0">
                <a:solidFill>
                  <a:schemeClr val="tx1">
                    <a:lumMod val="65000"/>
                    <a:lumOff val="35000"/>
                  </a:schemeClr>
                </a:solidFill>
              </a:rPr>
              <a:t>About Brandt Ronat + Co.</a:t>
            </a:r>
            <a:endParaRPr lang="en-US" sz="3600" b="1" dirty="0">
              <a:solidFill>
                <a:schemeClr val="tx1">
                  <a:lumMod val="65000"/>
                  <a:lumOff val="35000"/>
                </a:schemeClr>
              </a:solidFill>
            </a:endParaRPr>
          </a:p>
        </p:txBody>
      </p:sp>
      <p:sp>
        <p:nvSpPr>
          <p:cNvPr id="2" name="AutoShape 2"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4424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
            <a:ext cx="9144000" cy="514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2" name="Rectangle 1"/>
          <p:cNvSpPr/>
          <p:nvPr/>
        </p:nvSpPr>
        <p:spPr>
          <a:xfrm>
            <a:off x="2638313" y="2114550"/>
            <a:ext cx="4186146" cy="830997"/>
          </a:xfrm>
          <a:prstGeom prst="rect">
            <a:avLst/>
          </a:prstGeom>
        </p:spPr>
        <p:txBody>
          <a:bodyPr wrap="none">
            <a:spAutoFit/>
          </a:bodyPr>
          <a:lstStyle/>
          <a:p>
            <a:r>
              <a:rPr lang="en-US" sz="4800" dirty="0" smtClean="0">
                <a:solidFill>
                  <a:schemeClr val="bg1"/>
                </a:solidFill>
              </a:rPr>
              <a:t>ENVIRONMENT </a:t>
            </a:r>
            <a:endParaRPr lang="en-US" sz="4800" dirty="0">
              <a:solidFill>
                <a:schemeClr val="bg1"/>
              </a:solidFill>
            </a:endParaRPr>
          </a:p>
        </p:txBody>
      </p:sp>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83" r="11921"/>
          <a:stretch/>
        </p:blipFill>
        <p:spPr bwMode="auto">
          <a:xfrm>
            <a:off x="3381301" y="3425498"/>
            <a:ext cx="2700169" cy="168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894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12"/>
            <a:ext cx="9144000" cy="514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6" name="Rectangle 5"/>
          <p:cNvSpPr/>
          <p:nvPr/>
        </p:nvSpPr>
        <p:spPr>
          <a:xfrm>
            <a:off x="2667000" y="2121753"/>
            <a:ext cx="3445367" cy="830997"/>
          </a:xfrm>
          <a:prstGeom prst="rect">
            <a:avLst/>
          </a:prstGeom>
        </p:spPr>
        <p:txBody>
          <a:bodyPr wrap="none">
            <a:spAutoFit/>
          </a:bodyPr>
          <a:lstStyle/>
          <a:p>
            <a:r>
              <a:rPr lang="en-US" sz="4800" dirty="0" smtClean="0">
                <a:solidFill>
                  <a:schemeClr val="bg1"/>
                </a:solidFill>
              </a:rPr>
              <a:t>ECONOMICS </a:t>
            </a:r>
            <a:endParaRPr lang="en-US" sz="4800" dirty="0">
              <a:solidFill>
                <a:schemeClr val="bg1"/>
              </a:solidFill>
            </a:endParaRPr>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6314"/>
          <a:stretch/>
        </p:blipFill>
        <p:spPr bwMode="auto">
          <a:xfrm>
            <a:off x="3196216" y="3409950"/>
            <a:ext cx="2751568" cy="164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5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4" y="4953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sp>
        <p:nvSpPr>
          <p:cNvPr id="6" name="Rectangle 5"/>
          <p:cNvSpPr/>
          <p:nvPr/>
        </p:nvSpPr>
        <p:spPr>
          <a:xfrm>
            <a:off x="2725271" y="2114550"/>
            <a:ext cx="2971391" cy="830997"/>
          </a:xfrm>
          <a:prstGeom prst="rect">
            <a:avLst/>
          </a:prstGeom>
        </p:spPr>
        <p:txBody>
          <a:bodyPr wrap="none">
            <a:spAutoFit/>
          </a:bodyPr>
          <a:lstStyle/>
          <a:p>
            <a:r>
              <a:rPr lang="en-US" sz="4800" dirty="0" smtClean="0">
                <a:solidFill>
                  <a:schemeClr val="bg1"/>
                </a:solidFill>
              </a:rPr>
              <a:t>EMERGING</a:t>
            </a:r>
            <a:endParaRPr lang="en-US" sz="4800" dirty="0">
              <a:solidFill>
                <a:schemeClr val="bg1"/>
              </a:solidFill>
            </a:endParaRPr>
          </a:p>
        </p:txBody>
      </p:sp>
      <p:pic>
        <p:nvPicPr>
          <p:cNvPr id="1026" name="Picture 2" descr="C:\Users\lbrandt\AppData\Local\Microsoft\Windows\Temporary Internet Files\Content.Outlook\T64SFJ40\1461024_675682689143471_589313518_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0" t="24041" r="15364" b="686"/>
          <a:stretch/>
        </p:blipFill>
        <p:spPr bwMode="auto">
          <a:xfrm>
            <a:off x="3128058" y="3418570"/>
            <a:ext cx="2947052" cy="172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1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brandt\AppData\Local\Microsoft\Windows\Temporary Internet Files\Content.Outlook\T64SFJ40\E+E+E-LikeAdsTag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1" y="1139639"/>
            <a:ext cx="4414222" cy="2483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90550"/>
            <a:ext cx="341514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51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5122" name="Picture 2" descr="\\BRC-DC1\Data\2013 Files\COP\001cop_city economic development campaign\Art\ppt_assets\dte-a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14350"/>
            <a:ext cx="3385706" cy="4381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brandt\AppData\Local\Microsoft\Windows\Temporary Internet Files\Content.Outlook\T64SFJ40\E+E+E-LikeAdsTagl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1" y="1139639"/>
            <a:ext cx="4414222" cy="24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204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6146" name="Picture 2" descr="\\BRC-DC1\Data\2013 Files\COP\001cop_city economic development campaign\Art\ppt_assets\dte-ad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459" y="514350"/>
            <a:ext cx="3340678" cy="4323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brandt\AppData\Local\Microsoft\Windows\Temporary Internet Files\Content.Outlook\T64SFJ40\E+E+E-LikeAdsTagl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1" y="1139639"/>
            <a:ext cx="4414222" cy="24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66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9750"/>
            <a:ext cx="8077200" cy="454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065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9218" name="Picture 2" descr="\\BRC-DC1\Data\2013 Files\COP\001cop_city economic development campaign\Art\ppt_assets\DTE_And-Open-To-New-Ide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5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10242" name="Picture 2" descr="\\BRC-DC1\Data\2013 Files\COP\001cop_city economic development campaign\Art\ppt_assets\DTE_And-Ready-To-Laun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764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7170" name="Picture 2" descr="\\BRC-DC1\Data\2013 Files\COP\001cop_city economic development campaign\Art\ppt_assets\DTE_And-Living-The-Good-Lif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17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6823" y="971550"/>
            <a:ext cx="3814823" cy="3724096"/>
          </a:xfrm>
          <a:prstGeom prst="rect">
            <a:avLst/>
          </a:prstGeom>
        </p:spPr>
        <p:txBody>
          <a:bodyPr wrap="square">
            <a:spAutoFit/>
          </a:bodyPr>
          <a:lstStyle/>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23 Years in Brevard</a:t>
            </a:r>
            <a:endParaRPr lang="en-US" sz="2800" dirty="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Located in Merritt Island</a:t>
            </a:r>
            <a:endParaRPr lang="en-US" sz="2800" dirty="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Experienced staff</a:t>
            </a:r>
            <a:endParaRPr lang="en-US" sz="2800" dirty="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Wide variety of ‘in-house’ services </a:t>
            </a:r>
            <a:endParaRPr lang="en-US" sz="2800" dirty="0" smtClean="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Non-profit work</a:t>
            </a:r>
            <a:endParaRPr lang="en-US" sz="2800" dirty="0">
              <a:solidFill>
                <a:schemeClr val="tx1">
                  <a:lumMod val="65000"/>
                  <a:lumOff val="35000"/>
                </a:schemeClr>
              </a:solidFill>
              <a:latin typeface="Calibri" pitchFamily="34" charset="0"/>
            </a:endParaRPr>
          </a:p>
        </p:txBody>
      </p:sp>
      <p:sp>
        <p:nvSpPr>
          <p:cNvPr id="12" name="Rectangle 11"/>
          <p:cNvSpPr/>
          <p:nvPr/>
        </p:nvSpPr>
        <p:spPr>
          <a:xfrm>
            <a:off x="4572000" y="971550"/>
            <a:ext cx="3886200" cy="6217087"/>
          </a:xfrm>
          <a:prstGeom prst="rect">
            <a:avLst/>
          </a:prstGeom>
        </p:spPr>
        <p:txBody>
          <a:bodyPr wrap="square">
            <a:spAutoFit/>
          </a:bodyPr>
          <a:lstStyle/>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Process driven</a:t>
            </a:r>
            <a:endParaRPr lang="en-US" sz="2800" dirty="0" smtClean="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Collaborative</a:t>
            </a:r>
            <a:endParaRPr lang="en-US" sz="2800" dirty="0" smtClean="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Strategically creative</a:t>
            </a: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Solid references</a:t>
            </a: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Media buying and negotiation</a:t>
            </a: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Health &amp; Wellness</a:t>
            </a:r>
            <a:endParaRPr lang="en-US" sz="2800" dirty="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endParaRPr lang="en-US" sz="2800" dirty="0" smtClean="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endParaRPr lang="en-US" sz="2800" dirty="0" smtClean="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endParaRPr lang="en-US" sz="2800" dirty="0" smtClean="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endParaRPr lang="en-US" sz="2800" dirty="0">
              <a:solidFill>
                <a:schemeClr val="tx1">
                  <a:lumMod val="65000"/>
                  <a:lumOff val="35000"/>
                </a:schemeClr>
              </a:solidFill>
              <a:latin typeface="Calibri"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290614"/>
            <a:ext cx="9144000" cy="465298"/>
          </a:xfrm>
          <a:prstGeom prst="rect">
            <a:avLst/>
          </a:prstGeom>
        </p:spPr>
      </p:pic>
      <p:sp>
        <p:nvSpPr>
          <p:cNvPr id="6" name="Title 1"/>
          <p:cNvSpPr txBox="1">
            <a:spLocks/>
          </p:cNvSpPr>
          <p:nvPr/>
        </p:nvSpPr>
        <p:spPr>
          <a:xfrm>
            <a:off x="914400" y="2857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ABOUT BRANDT RONAT + CO.</a:t>
            </a:r>
            <a:endParaRPr lang="en-US" sz="2600" b="1" i="1" dirty="0">
              <a:solidFill>
                <a:schemeClr val="tx2">
                  <a:lumMod val="40000"/>
                  <a:lumOff val="6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291511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8194" name="Picture 2" descr="\\BRC-DC1\Data\2013 Files\COP\001cop_city economic development campaign\Art\ppt_assets\DTE_And-Looking-U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46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11266" name="Picture 2" descr="\\BRC-DC1\Data\2013 Files\COP\001cop_city economic development campaign\Art\ppt_assets\DTE_And-Thinking-Outside-The-Bo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9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14338" name="Picture 2" descr="\\BRC-DC1\Data\2013 Files\COP\001cop_city economic development campaign\Art\ppt_assets\DTE_And-Primed-For-Your-New-Adven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655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13314" name="Picture 2" descr="\\BRC-DC1\Data\2013 Files\COP\001cop_city economic development campaign\Art\ppt_assets\DTE_And-Ready-For-Your-Mega-Sized-Dre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248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12290" name="Picture 2" descr="\\BRC-DC1\Data\2013 Files\COP\001cop_city economic development campaign\Art\ppt_assets\DTE_And-Where-You-Want-To-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15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4098" name="Picture 2" descr="C:\Users\lbrandt\AppData\Local\Microsoft\Windows\Temporary Internet Files\Content.Outlook\T64SFJ40\DTE-PB-FullLogo+SecondaryLogosBelowOnDiffColors.png"/>
          <p:cNvPicPr>
            <a:picLocks noChangeAspect="1" noChangeArrowheads="1"/>
          </p:cNvPicPr>
          <p:nvPr/>
        </p:nvPicPr>
        <p:blipFill rotWithShape="1">
          <a:blip r:embed="rId4">
            <a:extLst>
              <a:ext uri="{28A0092B-C50C-407E-A947-70E740481C1C}">
                <a14:useLocalDpi xmlns:a14="http://schemas.microsoft.com/office/drawing/2010/main" val="0"/>
              </a:ext>
            </a:extLst>
          </a:blip>
          <a:srcRect t="-675" b="43228"/>
          <a:stretch/>
        </p:blipFill>
        <p:spPr bwMode="auto">
          <a:xfrm>
            <a:off x="0" y="971550"/>
            <a:ext cx="9144000" cy="295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75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4" name="Title 3"/>
          <p:cNvSpPr>
            <a:spLocks noGrp="1"/>
          </p:cNvSpPr>
          <p:nvPr>
            <p:ph type="title"/>
          </p:nvPr>
        </p:nvSpPr>
        <p:spPr>
          <a:xfrm>
            <a:off x="838200" y="4120074"/>
            <a:ext cx="8229600" cy="857250"/>
          </a:xfrm>
        </p:spPr>
        <p:txBody>
          <a:bodyPr>
            <a:normAutofit/>
          </a:bodyPr>
          <a:lstStyle/>
          <a:p>
            <a:pPr algn="l"/>
            <a:endParaRPr lang="en-US" sz="1800" dirty="0">
              <a:solidFill>
                <a:schemeClr val="tx1">
                  <a:lumMod val="65000"/>
                  <a:lumOff val="35000"/>
                </a:schemeClr>
              </a:solidFill>
              <a:latin typeface="Calibri" pitchFamily="34" charset="0"/>
            </a:endParaRPr>
          </a:p>
        </p:txBody>
      </p:sp>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LEAD BREVARD</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754326"/>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Name. Brand. Positioning. Community Benefit Organization.</a:t>
            </a:r>
            <a:endParaRPr lang="en-US" sz="2400" b="1" dirty="0" smtClean="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307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8847"/>
          <a:stretch>
            <a:fillRect/>
          </a:stretch>
        </p:blipFill>
        <p:spPr bwMode="auto">
          <a:xfrm>
            <a:off x="4267200" y="25400"/>
            <a:ext cx="4849813"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000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4" name="Title 3"/>
          <p:cNvSpPr>
            <a:spLocks noGrp="1"/>
          </p:cNvSpPr>
          <p:nvPr>
            <p:ph type="title"/>
          </p:nvPr>
        </p:nvSpPr>
        <p:spPr>
          <a:xfrm>
            <a:off x="838200" y="4120074"/>
            <a:ext cx="8229600" cy="857250"/>
          </a:xfrm>
        </p:spPr>
        <p:txBody>
          <a:bodyPr>
            <a:normAutofit/>
          </a:bodyPr>
          <a:lstStyle/>
          <a:p>
            <a:pPr algn="l"/>
            <a:r>
              <a:rPr lang="en-US" sz="1800" b="1" dirty="0" smtClean="0">
                <a:solidFill>
                  <a:schemeClr val="tx1">
                    <a:lumMod val="65000"/>
                    <a:lumOff val="35000"/>
                  </a:schemeClr>
                </a:solidFill>
                <a:latin typeface="Calibri" pitchFamily="34" charset="0"/>
              </a:rPr>
              <a:t> </a:t>
            </a:r>
            <a:endParaRPr lang="en-US" sz="1800" dirty="0">
              <a:solidFill>
                <a:schemeClr val="tx1">
                  <a:lumMod val="65000"/>
                  <a:lumOff val="35000"/>
                </a:schemeClr>
              </a:solidFill>
              <a:latin typeface="Calibri" pitchFamily="34" charset="0"/>
            </a:endParaRPr>
          </a:p>
        </p:txBody>
      </p:sp>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RIVER PRESERVE</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107996"/>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Campaign Concept and Design. Development</a:t>
            </a:r>
            <a:endParaRPr lang="en-US" sz="2400" b="1" dirty="0" smtClean="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9035"/>
          <a:stretch>
            <a:fillRect/>
          </a:stretch>
        </p:blipFill>
        <p:spPr bwMode="auto">
          <a:xfrm>
            <a:off x="4267200" y="17462"/>
            <a:ext cx="477837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876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GREEN TURTLE</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107996"/>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Brand. Campaign. Startup. Illustration.</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512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4070" y="51413"/>
            <a:ext cx="47783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755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ART &amp; ALGORITHMS</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477328"/>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Brand. Campaign. Media Planning. Digital. Redevelopment.  </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61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4925"/>
            <a:ext cx="4802188"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59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2026590"/>
          </a:xfrm>
          <a:prstGeom prst="rect">
            <a:avLst/>
          </a:prstGeom>
        </p:spPr>
      </p:pic>
      <p:sp>
        <p:nvSpPr>
          <p:cNvPr id="7" name="TextBox 6"/>
          <p:cNvSpPr txBox="1"/>
          <p:nvPr/>
        </p:nvSpPr>
        <p:spPr>
          <a:xfrm>
            <a:off x="0" y="485650"/>
            <a:ext cx="9144000" cy="1035668"/>
          </a:xfrm>
          <a:prstGeom prst="rect">
            <a:avLst/>
          </a:prstGeom>
          <a:noFill/>
        </p:spPr>
        <p:txBody>
          <a:bodyPr wrap="square" rtlCol="0">
            <a:spAutoFit/>
          </a:bodyPr>
          <a:lstStyle/>
          <a:p>
            <a:pPr algn="ctr">
              <a:lnSpc>
                <a:spcPts val="3600"/>
              </a:lnSpc>
            </a:pP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Hospice </a:t>
            </a:r>
            <a:r>
              <a:rPr lang="en-US" sz="2400" cap="all" spc="600" dirty="0">
                <a:ln w="18415" cmpd="sng">
                  <a:noFill/>
                  <a:prstDash val="solid"/>
                </a:ln>
                <a:solidFill>
                  <a:srgbClr val="FFFFFF"/>
                </a:solidFill>
                <a:effectLst>
                  <a:outerShdw blurRad="63500" dir="3600000" algn="tl" rotWithShape="0">
                    <a:srgbClr val="000000">
                      <a:alpha val="70000"/>
                    </a:srgbClr>
                  </a:outerShdw>
                </a:effectLst>
              </a:rPr>
              <a:t>of St. Francis, Inc</a:t>
            </a: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a:t>
            </a:r>
          </a:p>
          <a:p>
            <a:pPr algn="ctr">
              <a:lnSpc>
                <a:spcPts val="3600"/>
              </a:lnSpc>
            </a:pPr>
            <a:r>
              <a:rPr lang="en-US" sz="4000" b="1" dirty="0" smtClean="0">
                <a:ln w="18415" cmpd="sng">
                  <a:noFill/>
                  <a:prstDash val="solid"/>
                </a:ln>
                <a:solidFill>
                  <a:srgbClr val="FFFFFF"/>
                </a:solidFill>
                <a:effectLst>
                  <a:outerShdw blurRad="50800" dist="38100" dir="2700000" algn="tl" rotWithShape="0">
                    <a:prstClr val="black">
                      <a:alpha val="40000"/>
                    </a:prstClr>
                  </a:outerShdw>
                </a:effectLst>
              </a:rPr>
              <a:t>Strategic Marketing Services</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1436032"/>
            <a:ext cx="9144000" cy="519822"/>
          </a:xfrm>
          <a:prstGeom prst="rect">
            <a:avLst/>
          </a:prstGeom>
          <a:noFill/>
        </p:spPr>
        <p:txBody>
          <a:bodyPr wrap="square" rtlCol="0">
            <a:spAutoFit/>
          </a:bodyPr>
          <a:lstStyle/>
          <a:p>
            <a:pPr algn="ctr">
              <a:lnSpc>
                <a:spcPts val="3600"/>
              </a:lnSpc>
            </a:pPr>
            <a:r>
              <a:rPr lang="en-US" sz="2400" dirty="0" smtClean="0">
                <a:ln w="18415" cmpd="sng">
                  <a:noFill/>
                  <a:prstDash val="solid"/>
                </a:ln>
                <a:solidFill>
                  <a:srgbClr val="FFFFFF"/>
                </a:solidFill>
                <a:effectLst>
                  <a:outerShdw blurRad="38100" dist="38100" dir="2700000" algn="tl">
                    <a:srgbClr val="000000">
                      <a:alpha val="43137"/>
                    </a:srgbClr>
                  </a:outerShdw>
                </a:effectLst>
              </a:rPr>
              <a:t>March 2014</a:t>
            </a:r>
            <a:endParaRPr lang="en-US" sz="2400" dirty="0">
              <a:ln w="18415" cmpd="sng">
                <a:noFill/>
                <a:prstDash val="solid"/>
              </a:ln>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2086100" y="2587469"/>
            <a:ext cx="5076700" cy="646331"/>
          </a:xfrm>
          <a:prstGeom prst="rect">
            <a:avLst/>
          </a:prstGeom>
          <a:noFill/>
        </p:spPr>
        <p:txBody>
          <a:bodyPr wrap="square" rtlCol="0">
            <a:spAutoFit/>
          </a:bodyPr>
          <a:lstStyle/>
          <a:p>
            <a:pPr algn="ctr"/>
            <a:r>
              <a:rPr lang="en-US" sz="3600" b="1" dirty="0" smtClean="0">
                <a:solidFill>
                  <a:schemeClr val="tx1">
                    <a:lumMod val="65000"/>
                    <a:lumOff val="35000"/>
                  </a:schemeClr>
                </a:solidFill>
              </a:rPr>
              <a:t>Process</a:t>
            </a:r>
            <a:endParaRPr lang="en-US" sz="3600" b="1" dirty="0">
              <a:solidFill>
                <a:schemeClr val="tx1">
                  <a:lumMod val="65000"/>
                  <a:lumOff val="35000"/>
                </a:schemeClr>
              </a:solidFill>
            </a:endParaRPr>
          </a:p>
        </p:txBody>
      </p:sp>
      <p:sp>
        <p:nvSpPr>
          <p:cNvPr id="2" name="AutoShape 2"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60202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SUMMER LAKES - VIERA</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107996"/>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Brand. Campaign. Media. Development. </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71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4736"/>
          <a:stretch>
            <a:fillRect/>
          </a:stretch>
        </p:blipFill>
        <p:spPr bwMode="auto">
          <a:xfrm>
            <a:off x="4038600" y="0"/>
            <a:ext cx="50165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596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HEALTH FIRST HEART CENTER </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477328"/>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Campaign. Facility Launch. Health &amp; Wellness.  </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921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1413"/>
            <a:ext cx="512127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59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HOSPITAL DE LA CONCEPCION – PUERTO RICO</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846659"/>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Brand. 500 Year Old Hospital. Campaign. Positioning. Health &amp; Wellness. Spanish.</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1229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r="15305" b="10046"/>
          <a:stretch>
            <a:fillRect/>
          </a:stretch>
        </p:blipFill>
        <p:spPr bwMode="auto">
          <a:xfrm>
            <a:off x="4022672" y="34952"/>
            <a:ext cx="50419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558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WYNDHAM AT DURAN / DURAN GOLF - VIERA</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107996"/>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Brand. Campaign. Development. Golf. </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102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250" y="0"/>
            <a:ext cx="511175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558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MEGAWATT VENTURES</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477328"/>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Brand. Startup. Entrepreneurship. University Cooperative. </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819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86724"/>
            <a:ext cx="50165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605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AGING MATTERS IN BREVARD</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2031325"/>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Naming. Brand. Positioning. Community Benefit Organization.</a:t>
            </a:r>
            <a:endParaRPr lang="en-US" sz="2400" b="1" dirty="0" smtClean="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a:p>
            <a:r>
              <a:rPr lang="en-US" dirty="0" smtClean="0">
                <a:solidFill>
                  <a:schemeClr val="tx1">
                    <a:lumMod val="65000"/>
                    <a:lumOff val="35000"/>
                  </a:schemeClr>
                </a:solidFill>
                <a:latin typeface="Calibri" pitchFamily="34" charset="0"/>
              </a:rPr>
              <a:t> </a:t>
            </a:r>
            <a:endParaRPr lang="en-US"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1126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6025" y="58537"/>
            <a:ext cx="53117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605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ESSENTIALS SPA</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477328"/>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Brand. Campaign. Media. </a:t>
            </a:r>
            <a:r>
              <a:rPr lang="en-US" sz="2400" b="1" dirty="0" smtClean="0">
                <a:solidFill>
                  <a:schemeClr val="tx1">
                    <a:lumMod val="65000"/>
                    <a:lumOff val="35000"/>
                  </a:schemeClr>
                </a:solidFill>
                <a:latin typeface="Calibri" pitchFamily="34" charset="0"/>
              </a:rPr>
              <a:t>Startup. Health &amp; Wellness.</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133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4378" t="9804" r="4196" b="15294"/>
          <a:stretch>
            <a:fillRect/>
          </a:stretch>
        </p:blipFill>
        <p:spPr bwMode="auto">
          <a:xfrm>
            <a:off x="3843425" y="90515"/>
            <a:ext cx="522446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938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OUR FAMILIES OUR FUTURE</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477328"/>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Name. Positioning. Media. Campaign. State of Wyoming Partnership.</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14338"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57150"/>
            <a:ext cx="5224463"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605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3763990"/>
            <a:ext cx="9144000" cy="465298"/>
          </a:xfrm>
          <a:prstGeom prst="rect">
            <a:avLst/>
          </a:prstGeom>
        </p:spPr>
      </p:pic>
      <p:sp>
        <p:nvSpPr>
          <p:cNvPr id="9" name="Title 1"/>
          <p:cNvSpPr txBox="1">
            <a:spLocks/>
          </p:cNvSpPr>
          <p:nvPr/>
        </p:nvSpPr>
        <p:spPr>
          <a:xfrm>
            <a:off x="914400" y="3756638"/>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BREVARD WILDLIFE CORRIDOR EXPEDITION</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514739" y="433140"/>
            <a:ext cx="3352800" cy="1107996"/>
          </a:xfrm>
          <a:prstGeom prst="rect">
            <a:avLst/>
          </a:prstGeom>
        </p:spPr>
        <p:txBody>
          <a:bodyPr wrap="square">
            <a:spAutoFit/>
          </a:bodyPr>
          <a:lstStyle/>
          <a:p>
            <a:r>
              <a:rPr lang="en-US" sz="2400" b="1" dirty="0" smtClean="0">
                <a:solidFill>
                  <a:schemeClr val="tx1">
                    <a:lumMod val="65000"/>
                    <a:lumOff val="35000"/>
                  </a:schemeClr>
                </a:solidFill>
                <a:latin typeface="Calibri" pitchFamily="34" charset="0"/>
              </a:rPr>
              <a:t>Brand. Campaign. Media. Digital.</a:t>
            </a:r>
            <a:endParaRPr lang="en-US" sz="2400" dirty="0">
              <a:solidFill>
                <a:schemeClr val="tx1">
                  <a:lumMod val="65000"/>
                  <a:lumOff val="35000"/>
                </a:schemeClr>
              </a:solidFill>
              <a:latin typeface="Calibri" pitchFamily="34" charset="0"/>
            </a:endParaRPr>
          </a:p>
          <a:p>
            <a:endParaRPr lang="en-US" b="1" dirty="0">
              <a:solidFill>
                <a:schemeClr val="tx1">
                  <a:lumMod val="65000"/>
                  <a:lumOff val="35000"/>
                </a:schemeClr>
              </a:solidFill>
              <a:latin typeface="Calibri" pitchFamily="34" charset="0"/>
            </a:endParaRPr>
          </a:p>
        </p:txBody>
      </p:sp>
      <p:pic>
        <p:nvPicPr>
          <p:cNvPr id="1536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475" y="0"/>
            <a:ext cx="521652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605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2026590"/>
          </a:xfrm>
          <a:prstGeom prst="rect">
            <a:avLst/>
          </a:prstGeom>
        </p:spPr>
      </p:pic>
      <p:sp>
        <p:nvSpPr>
          <p:cNvPr id="7" name="TextBox 6"/>
          <p:cNvSpPr txBox="1"/>
          <p:nvPr/>
        </p:nvSpPr>
        <p:spPr>
          <a:xfrm>
            <a:off x="0" y="485650"/>
            <a:ext cx="9144000" cy="1035668"/>
          </a:xfrm>
          <a:prstGeom prst="rect">
            <a:avLst/>
          </a:prstGeom>
          <a:noFill/>
        </p:spPr>
        <p:txBody>
          <a:bodyPr wrap="square" rtlCol="0">
            <a:spAutoFit/>
          </a:bodyPr>
          <a:lstStyle/>
          <a:p>
            <a:pPr algn="ctr">
              <a:lnSpc>
                <a:spcPts val="3600"/>
              </a:lnSpc>
            </a:pP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Hospice </a:t>
            </a:r>
            <a:r>
              <a:rPr lang="en-US" sz="2400" cap="all" spc="600" dirty="0">
                <a:ln w="18415" cmpd="sng">
                  <a:noFill/>
                  <a:prstDash val="solid"/>
                </a:ln>
                <a:solidFill>
                  <a:srgbClr val="FFFFFF"/>
                </a:solidFill>
                <a:effectLst>
                  <a:outerShdw blurRad="63500" dir="3600000" algn="tl" rotWithShape="0">
                    <a:srgbClr val="000000">
                      <a:alpha val="70000"/>
                    </a:srgbClr>
                  </a:outerShdw>
                </a:effectLst>
              </a:rPr>
              <a:t>of St. Francis, Inc</a:t>
            </a: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a:t>
            </a:r>
          </a:p>
          <a:p>
            <a:pPr algn="ctr">
              <a:lnSpc>
                <a:spcPts val="3600"/>
              </a:lnSpc>
            </a:pPr>
            <a:r>
              <a:rPr lang="en-US" sz="4000" b="1" dirty="0" smtClean="0">
                <a:ln w="18415" cmpd="sng">
                  <a:noFill/>
                  <a:prstDash val="solid"/>
                </a:ln>
                <a:solidFill>
                  <a:srgbClr val="FFFFFF"/>
                </a:solidFill>
                <a:effectLst>
                  <a:outerShdw blurRad="50800" dist="38100" dir="2700000" algn="tl" rotWithShape="0">
                    <a:prstClr val="black">
                      <a:alpha val="40000"/>
                    </a:prstClr>
                  </a:outerShdw>
                </a:effectLst>
              </a:rPr>
              <a:t>Strategic Marketing Services</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1436032"/>
            <a:ext cx="9144000" cy="519822"/>
          </a:xfrm>
          <a:prstGeom prst="rect">
            <a:avLst/>
          </a:prstGeom>
          <a:noFill/>
        </p:spPr>
        <p:txBody>
          <a:bodyPr wrap="square" rtlCol="0">
            <a:spAutoFit/>
          </a:bodyPr>
          <a:lstStyle/>
          <a:p>
            <a:pPr algn="ctr">
              <a:lnSpc>
                <a:spcPts val="3600"/>
              </a:lnSpc>
            </a:pPr>
            <a:r>
              <a:rPr lang="en-US" sz="2400" dirty="0" smtClean="0">
                <a:ln w="18415" cmpd="sng">
                  <a:noFill/>
                  <a:prstDash val="solid"/>
                </a:ln>
                <a:solidFill>
                  <a:srgbClr val="FFFFFF"/>
                </a:solidFill>
                <a:effectLst>
                  <a:outerShdw blurRad="38100" dist="38100" dir="2700000" algn="tl">
                    <a:srgbClr val="000000">
                      <a:alpha val="43137"/>
                    </a:srgbClr>
                  </a:outerShdw>
                </a:effectLst>
              </a:rPr>
              <a:t>March 2014</a:t>
            </a:r>
            <a:endParaRPr lang="en-US" sz="2400" dirty="0">
              <a:ln w="18415" cmpd="sng">
                <a:noFill/>
                <a:prstDash val="solid"/>
              </a:ln>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2086100" y="2587469"/>
            <a:ext cx="5076700" cy="646331"/>
          </a:xfrm>
          <a:prstGeom prst="rect">
            <a:avLst/>
          </a:prstGeom>
          <a:noFill/>
        </p:spPr>
        <p:txBody>
          <a:bodyPr wrap="square" rtlCol="0">
            <a:spAutoFit/>
          </a:bodyPr>
          <a:lstStyle/>
          <a:p>
            <a:pPr algn="ctr"/>
            <a:r>
              <a:rPr lang="en-US" sz="3600" b="1" dirty="0" smtClean="0">
                <a:solidFill>
                  <a:schemeClr val="tx1">
                    <a:lumMod val="65000"/>
                    <a:lumOff val="35000"/>
                  </a:schemeClr>
                </a:solidFill>
              </a:rPr>
              <a:t>Timing</a:t>
            </a:r>
            <a:endParaRPr lang="en-US" sz="3600" b="1" dirty="0">
              <a:solidFill>
                <a:schemeClr val="tx1">
                  <a:lumMod val="65000"/>
                  <a:lumOff val="35000"/>
                </a:schemeClr>
              </a:solidFill>
            </a:endParaRPr>
          </a:p>
        </p:txBody>
      </p:sp>
      <p:sp>
        <p:nvSpPr>
          <p:cNvPr id="2" name="AutoShape 2"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43278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9264" y="1352550"/>
            <a:ext cx="7462777" cy="830997"/>
          </a:xfrm>
          <a:prstGeom prst="rect">
            <a:avLst/>
          </a:prstGeom>
        </p:spPr>
        <p:txBody>
          <a:bodyPr wrap="square">
            <a:spAutoFit/>
          </a:bodyPr>
          <a:lstStyle/>
          <a:p>
            <a:pPr>
              <a:spcAft>
                <a:spcPts val="1200"/>
              </a:spcAft>
              <a:buClr>
                <a:srgbClr val="FF8001"/>
              </a:buClr>
            </a:pPr>
            <a:r>
              <a:rPr lang="en-US" sz="2400" dirty="0">
                <a:solidFill>
                  <a:schemeClr val="tx1">
                    <a:lumMod val="65000"/>
                    <a:lumOff val="35000"/>
                  </a:schemeClr>
                </a:solidFill>
                <a:latin typeface="Calibri" pitchFamily="34" charset="0"/>
              </a:rPr>
              <a:t>brandt ronat </a:t>
            </a:r>
            <a:r>
              <a:rPr lang="en-US" sz="2400" dirty="0">
                <a:solidFill>
                  <a:srgbClr val="EE3124"/>
                </a:solidFill>
                <a:latin typeface="Calibri" pitchFamily="34" charset="0"/>
              </a:rPr>
              <a:t>+</a:t>
            </a:r>
            <a:r>
              <a:rPr lang="en-US" sz="2400" dirty="0">
                <a:solidFill>
                  <a:schemeClr val="tx1">
                    <a:lumMod val="65000"/>
                    <a:lumOff val="35000"/>
                  </a:schemeClr>
                </a:solidFill>
                <a:latin typeface="Calibri" pitchFamily="34" charset="0"/>
              </a:rPr>
              <a:t> company uses an evidence-based approach to creative </a:t>
            </a:r>
            <a:r>
              <a:rPr lang="en-US" sz="2400" dirty="0" smtClean="0">
                <a:solidFill>
                  <a:schemeClr val="tx1">
                    <a:lumMod val="65000"/>
                    <a:lumOff val="35000"/>
                  </a:schemeClr>
                </a:solidFill>
                <a:latin typeface="Calibri" pitchFamily="34" charset="0"/>
              </a:rPr>
              <a:t>development.  We call this </a:t>
            </a:r>
            <a:r>
              <a:rPr lang="en-US" sz="2400" b="1" dirty="0" smtClean="0">
                <a:solidFill>
                  <a:schemeClr val="tx1">
                    <a:lumMod val="65000"/>
                    <a:lumOff val="35000"/>
                  </a:schemeClr>
                </a:solidFill>
                <a:latin typeface="Calibri" pitchFamily="34" charset="0"/>
              </a:rPr>
              <a:t>Analytical Creative</a:t>
            </a:r>
            <a:r>
              <a:rPr lang="en-US" sz="2400" dirty="0" smtClean="0">
                <a:solidFill>
                  <a:schemeClr val="tx1">
                    <a:lumMod val="65000"/>
                    <a:lumOff val="35000"/>
                  </a:schemeClr>
                </a:solidFill>
                <a:latin typeface="Calibri" pitchFamily="34" charset="0"/>
              </a:rPr>
              <a:t>. </a:t>
            </a:r>
            <a:endParaRPr lang="en-US" sz="2400" dirty="0" smtClean="0">
              <a:solidFill>
                <a:schemeClr val="tx1">
                  <a:lumMod val="65000"/>
                  <a:lumOff val="35000"/>
                </a:schemeClr>
              </a:solidFill>
              <a:latin typeface="Calibri"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290614"/>
            <a:ext cx="9144000" cy="465298"/>
          </a:xfrm>
          <a:prstGeom prst="rect">
            <a:avLst/>
          </a:prstGeom>
        </p:spPr>
      </p:pic>
      <p:sp>
        <p:nvSpPr>
          <p:cNvPr id="6" name="Title 1"/>
          <p:cNvSpPr txBox="1">
            <a:spLocks/>
          </p:cNvSpPr>
          <p:nvPr/>
        </p:nvSpPr>
        <p:spPr>
          <a:xfrm>
            <a:off x="914400" y="2857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Marketing Approach and Philosophy (Process)</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445609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6823" y="1047750"/>
            <a:ext cx="8148577" cy="2985433"/>
          </a:xfrm>
          <a:prstGeom prst="rect">
            <a:avLst/>
          </a:prstGeom>
        </p:spPr>
        <p:txBody>
          <a:bodyPr wrap="square">
            <a:spAutoFit/>
          </a:bodyPr>
          <a:lstStyle/>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60-90 Days to completion of Phase I.</a:t>
            </a:r>
            <a:endParaRPr lang="en-US" sz="2800" dirty="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90 Days to completion of Phase II. Defined as the add-on marketing applications needed to support campaign</a:t>
            </a:r>
            <a:endParaRPr lang="en-US" sz="2800" dirty="0" smtClean="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Phase III. Implementation (</a:t>
            </a:r>
            <a:r>
              <a:rPr lang="en-US" sz="2800" dirty="0" smtClean="0">
                <a:solidFill>
                  <a:schemeClr val="tx1">
                    <a:lumMod val="65000"/>
                    <a:lumOff val="35000"/>
                  </a:schemeClr>
                </a:solidFill>
                <a:latin typeface="Calibri" pitchFamily="34" charset="0"/>
              </a:rPr>
              <a:t>On-going) </a:t>
            </a:r>
            <a:r>
              <a:rPr lang="en-US" sz="2800" dirty="0" smtClean="0">
                <a:solidFill>
                  <a:schemeClr val="tx1">
                    <a:lumMod val="65000"/>
                    <a:lumOff val="35000"/>
                  </a:schemeClr>
                </a:solidFill>
                <a:latin typeface="Calibri" pitchFamily="34" charset="0"/>
              </a:rPr>
              <a:t>Review; Refine; Assess</a:t>
            </a:r>
            <a:endParaRPr lang="en-US" sz="2800" dirty="0" smtClean="0">
              <a:solidFill>
                <a:schemeClr val="tx1">
                  <a:lumMod val="65000"/>
                  <a:lumOff val="35000"/>
                </a:schemeClr>
              </a:solidFill>
              <a:latin typeface="Calibri"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290614"/>
            <a:ext cx="9144000" cy="465298"/>
          </a:xfrm>
          <a:prstGeom prst="rect">
            <a:avLst/>
          </a:prstGeom>
        </p:spPr>
      </p:pic>
      <p:sp>
        <p:nvSpPr>
          <p:cNvPr id="6" name="Title 1"/>
          <p:cNvSpPr txBox="1">
            <a:spLocks/>
          </p:cNvSpPr>
          <p:nvPr/>
        </p:nvSpPr>
        <p:spPr>
          <a:xfrm>
            <a:off x="914400" y="2857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TIMING</a:t>
            </a:r>
            <a:endParaRPr lang="en-US" sz="2600" b="1" i="1" dirty="0">
              <a:solidFill>
                <a:schemeClr val="tx2">
                  <a:lumMod val="40000"/>
                  <a:lumOff val="6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98289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2026590"/>
          </a:xfrm>
          <a:prstGeom prst="rect">
            <a:avLst/>
          </a:prstGeom>
        </p:spPr>
      </p:pic>
      <p:sp>
        <p:nvSpPr>
          <p:cNvPr id="7" name="TextBox 6"/>
          <p:cNvSpPr txBox="1"/>
          <p:nvPr/>
        </p:nvSpPr>
        <p:spPr>
          <a:xfrm>
            <a:off x="0" y="485650"/>
            <a:ext cx="9144000" cy="1035668"/>
          </a:xfrm>
          <a:prstGeom prst="rect">
            <a:avLst/>
          </a:prstGeom>
          <a:noFill/>
        </p:spPr>
        <p:txBody>
          <a:bodyPr wrap="square" rtlCol="0">
            <a:spAutoFit/>
          </a:bodyPr>
          <a:lstStyle/>
          <a:p>
            <a:pPr algn="ctr">
              <a:lnSpc>
                <a:spcPts val="3600"/>
              </a:lnSpc>
            </a:pP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Hospice </a:t>
            </a:r>
            <a:r>
              <a:rPr lang="en-US" sz="2400" cap="all" spc="600" dirty="0">
                <a:ln w="18415" cmpd="sng">
                  <a:noFill/>
                  <a:prstDash val="solid"/>
                </a:ln>
                <a:solidFill>
                  <a:srgbClr val="FFFFFF"/>
                </a:solidFill>
                <a:effectLst>
                  <a:outerShdw blurRad="63500" dir="3600000" algn="tl" rotWithShape="0">
                    <a:srgbClr val="000000">
                      <a:alpha val="70000"/>
                    </a:srgbClr>
                  </a:outerShdw>
                </a:effectLst>
              </a:rPr>
              <a:t>of St. Francis, Inc</a:t>
            </a: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a:t>
            </a:r>
          </a:p>
          <a:p>
            <a:pPr algn="ctr">
              <a:lnSpc>
                <a:spcPts val="3600"/>
              </a:lnSpc>
            </a:pPr>
            <a:r>
              <a:rPr lang="en-US" sz="4000" b="1" dirty="0" smtClean="0">
                <a:ln w="18415" cmpd="sng">
                  <a:noFill/>
                  <a:prstDash val="solid"/>
                </a:ln>
                <a:solidFill>
                  <a:srgbClr val="FFFFFF"/>
                </a:solidFill>
                <a:effectLst>
                  <a:outerShdw blurRad="50800" dist="38100" dir="2700000" algn="tl" rotWithShape="0">
                    <a:prstClr val="black">
                      <a:alpha val="40000"/>
                    </a:prstClr>
                  </a:outerShdw>
                </a:effectLst>
              </a:rPr>
              <a:t>Strategic Marketing Services</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1436032"/>
            <a:ext cx="9144000" cy="519822"/>
          </a:xfrm>
          <a:prstGeom prst="rect">
            <a:avLst/>
          </a:prstGeom>
          <a:noFill/>
        </p:spPr>
        <p:txBody>
          <a:bodyPr wrap="square" rtlCol="0">
            <a:spAutoFit/>
          </a:bodyPr>
          <a:lstStyle/>
          <a:p>
            <a:pPr algn="ctr">
              <a:lnSpc>
                <a:spcPts val="3600"/>
              </a:lnSpc>
            </a:pPr>
            <a:r>
              <a:rPr lang="en-US" sz="2400" dirty="0" smtClean="0">
                <a:ln w="18415" cmpd="sng">
                  <a:noFill/>
                  <a:prstDash val="solid"/>
                </a:ln>
                <a:solidFill>
                  <a:srgbClr val="FFFFFF"/>
                </a:solidFill>
                <a:effectLst>
                  <a:outerShdw blurRad="38100" dist="38100" dir="2700000" algn="tl">
                    <a:srgbClr val="000000">
                      <a:alpha val="43137"/>
                    </a:srgbClr>
                  </a:outerShdw>
                </a:effectLst>
              </a:rPr>
              <a:t>March 2014</a:t>
            </a:r>
            <a:endParaRPr lang="en-US" sz="2400" dirty="0">
              <a:ln w="18415" cmpd="sng">
                <a:noFill/>
                <a:prstDash val="solid"/>
              </a:ln>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2086100" y="2587469"/>
            <a:ext cx="5076700" cy="646331"/>
          </a:xfrm>
          <a:prstGeom prst="rect">
            <a:avLst/>
          </a:prstGeom>
          <a:noFill/>
        </p:spPr>
        <p:txBody>
          <a:bodyPr wrap="square" rtlCol="0">
            <a:spAutoFit/>
          </a:bodyPr>
          <a:lstStyle/>
          <a:p>
            <a:pPr algn="ctr"/>
            <a:r>
              <a:rPr lang="en-US" sz="3600" b="1" dirty="0" smtClean="0">
                <a:solidFill>
                  <a:schemeClr val="tx1">
                    <a:lumMod val="65000"/>
                    <a:lumOff val="35000"/>
                  </a:schemeClr>
                </a:solidFill>
              </a:rPr>
              <a:t>Goals</a:t>
            </a:r>
            <a:endParaRPr lang="en-US" sz="3600" b="1" dirty="0">
              <a:solidFill>
                <a:schemeClr val="tx1">
                  <a:lumMod val="65000"/>
                  <a:lumOff val="35000"/>
                </a:schemeClr>
              </a:solidFill>
            </a:endParaRPr>
          </a:p>
        </p:txBody>
      </p:sp>
      <p:sp>
        <p:nvSpPr>
          <p:cNvPr id="2" name="AutoShape 2"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10732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6823" y="1047750"/>
            <a:ext cx="8148577" cy="3693319"/>
          </a:xfrm>
          <a:prstGeom prst="rect">
            <a:avLst/>
          </a:prstGeom>
        </p:spPr>
        <p:txBody>
          <a:bodyPr wrap="square">
            <a:spAutoFit/>
          </a:bodyPr>
          <a:lstStyle/>
          <a:p>
            <a:pPr marL="457200" indent="-457200">
              <a:spcAft>
                <a:spcPts val="1200"/>
              </a:spcAft>
              <a:buClr>
                <a:srgbClr val="FF8001"/>
              </a:buClr>
              <a:buFont typeface="Calibri" pitchFamily="34" charset="0"/>
              <a:buChar char="»"/>
            </a:pPr>
            <a:r>
              <a:rPr lang="en-US" sz="2800" dirty="0">
                <a:solidFill>
                  <a:schemeClr val="tx1">
                    <a:lumMod val="65000"/>
                    <a:lumOff val="35000"/>
                  </a:schemeClr>
                </a:solidFill>
                <a:latin typeface="Calibri" pitchFamily="34" charset="0"/>
              </a:rPr>
              <a:t>Create recognition of Name and Brand (logo, colors, etc.) throughout Brevard County. </a:t>
            </a:r>
            <a:endParaRPr lang="en-US" sz="2800" dirty="0" smtClean="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a:solidFill>
                  <a:schemeClr val="tx1">
                    <a:lumMod val="65000"/>
                    <a:lumOff val="35000"/>
                  </a:schemeClr>
                </a:solidFill>
                <a:latin typeface="Calibri" pitchFamily="34" charset="0"/>
              </a:rPr>
              <a:t>Educate consumers (target audiences) on what services HOSF provides; when to ask for those services; how to ask (to physicians, facility managers, etc.); and that hospice is a choice and you can choose Hospice of St. Francis over other hospices</a:t>
            </a:r>
            <a:r>
              <a:rPr lang="en-US" sz="2800" dirty="0" smtClean="0">
                <a:solidFill>
                  <a:schemeClr val="tx1">
                    <a:lumMod val="65000"/>
                    <a:lumOff val="35000"/>
                  </a:schemeClr>
                </a:solidFill>
                <a:latin typeface="Calibri" pitchFamily="34"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290614"/>
            <a:ext cx="9144000" cy="465298"/>
          </a:xfrm>
          <a:prstGeom prst="rect">
            <a:avLst/>
          </a:prstGeom>
        </p:spPr>
      </p:pic>
      <p:sp>
        <p:nvSpPr>
          <p:cNvPr id="6" name="Title 1"/>
          <p:cNvSpPr txBox="1">
            <a:spLocks/>
          </p:cNvSpPr>
          <p:nvPr/>
        </p:nvSpPr>
        <p:spPr>
          <a:xfrm>
            <a:off x="914400" y="2857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GOALS</a:t>
            </a:r>
            <a:endParaRPr lang="en-US" sz="2600" b="1" i="1" dirty="0">
              <a:solidFill>
                <a:schemeClr val="tx2">
                  <a:lumMod val="40000"/>
                  <a:lumOff val="6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840505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6823" y="1047750"/>
            <a:ext cx="8148577" cy="3693319"/>
          </a:xfrm>
          <a:prstGeom prst="rect">
            <a:avLst/>
          </a:prstGeom>
        </p:spPr>
        <p:txBody>
          <a:bodyPr wrap="square">
            <a:spAutoFit/>
          </a:bodyPr>
          <a:lstStyle/>
          <a:p>
            <a:pPr marL="457200" indent="-457200">
              <a:spcAft>
                <a:spcPts val="1200"/>
              </a:spcAft>
              <a:buClr>
                <a:srgbClr val="FF8001"/>
              </a:buClr>
              <a:buFont typeface="Calibri" pitchFamily="34" charset="0"/>
              <a:buChar char="»"/>
            </a:pPr>
            <a:r>
              <a:rPr lang="en-US" sz="2800" dirty="0">
                <a:solidFill>
                  <a:schemeClr val="tx1">
                    <a:lumMod val="65000"/>
                    <a:lumOff val="35000"/>
                  </a:schemeClr>
                </a:solidFill>
                <a:latin typeface="Calibri" pitchFamily="34" charset="0"/>
              </a:rPr>
              <a:t>Develop specific marketing strategies for individual referral sources---Physician, Nursing Facility managers, Assisted Living Facility operators, middle age females, etc.—to make HOSF the preferred hospice provider.  Focus on why HOSF should be your preferred provider</a:t>
            </a:r>
            <a:r>
              <a:rPr lang="en-US" sz="2800" dirty="0" smtClean="0">
                <a:solidFill>
                  <a:schemeClr val="tx1">
                    <a:lumMod val="65000"/>
                    <a:lumOff val="35000"/>
                  </a:schemeClr>
                </a:solidFill>
                <a:latin typeface="Calibri" pitchFamily="34" charset="0"/>
              </a:rPr>
              <a:t>.</a:t>
            </a:r>
          </a:p>
          <a:p>
            <a:pPr marL="457200" indent="-457200">
              <a:spcAft>
                <a:spcPts val="1200"/>
              </a:spcAft>
              <a:buClr>
                <a:srgbClr val="FF8001"/>
              </a:buClr>
              <a:buFont typeface="Calibri" pitchFamily="34" charset="0"/>
              <a:buChar char="»"/>
            </a:pPr>
            <a:r>
              <a:rPr lang="en-US" sz="2800" dirty="0">
                <a:solidFill>
                  <a:schemeClr val="tx1">
                    <a:lumMod val="65000"/>
                    <a:lumOff val="35000"/>
                  </a:schemeClr>
                </a:solidFill>
                <a:latin typeface="Calibri" pitchFamily="34" charset="0"/>
              </a:rPr>
              <a:t>Promote Care Center as part of the “HOSF” package of services</a:t>
            </a:r>
            <a:endParaRPr lang="en-US" sz="2800" dirty="0" smtClean="0">
              <a:solidFill>
                <a:schemeClr val="tx1">
                  <a:lumMod val="65000"/>
                  <a:lumOff val="35000"/>
                </a:schemeClr>
              </a:solidFill>
              <a:latin typeface="Calibri"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290614"/>
            <a:ext cx="9144000" cy="465298"/>
          </a:xfrm>
          <a:prstGeom prst="rect">
            <a:avLst/>
          </a:prstGeom>
        </p:spPr>
      </p:pic>
      <p:sp>
        <p:nvSpPr>
          <p:cNvPr id="6" name="Title 1"/>
          <p:cNvSpPr txBox="1">
            <a:spLocks/>
          </p:cNvSpPr>
          <p:nvPr/>
        </p:nvSpPr>
        <p:spPr>
          <a:xfrm>
            <a:off x="914400" y="2857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GOALS</a:t>
            </a:r>
            <a:endParaRPr lang="en-US" sz="2600" b="1" i="1" dirty="0">
              <a:solidFill>
                <a:schemeClr val="tx2">
                  <a:lumMod val="40000"/>
                  <a:lumOff val="6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4216418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6823" y="1047750"/>
            <a:ext cx="8148577" cy="2985433"/>
          </a:xfrm>
          <a:prstGeom prst="rect">
            <a:avLst/>
          </a:prstGeom>
        </p:spPr>
        <p:txBody>
          <a:bodyPr wrap="square">
            <a:spAutoFit/>
          </a:bodyPr>
          <a:lstStyle/>
          <a:p>
            <a:pPr marL="457200" indent="-457200">
              <a:spcAft>
                <a:spcPts val="1200"/>
              </a:spcAft>
              <a:buClr>
                <a:srgbClr val="FF8001"/>
              </a:buClr>
              <a:buFont typeface="Calibri" pitchFamily="34" charset="0"/>
              <a:buChar char="»"/>
            </a:pPr>
            <a:r>
              <a:rPr lang="en-US" sz="2800" dirty="0">
                <a:solidFill>
                  <a:schemeClr val="tx1">
                    <a:lumMod val="65000"/>
                    <a:lumOff val="35000"/>
                  </a:schemeClr>
                </a:solidFill>
                <a:latin typeface="Calibri" pitchFamily="34" charset="0"/>
              </a:rPr>
              <a:t>Evaluate and recommend use of Social Media to promote hospice </a:t>
            </a:r>
            <a:r>
              <a:rPr lang="en-US" sz="2800" dirty="0" smtClean="0">
                <a:solidFill>
                  <a:schemeClr val="tx1">
                    <a:lumMod val="65000"/>
                    <a:lumOff val="35000"/>
                  </a:schemeClr>
                </a:solidFill>
                <a:latin typeface="Calibri" pitchFamily="34" charset="0"/>
              </a:rPr>
              <a:t>services</a:t>
            </a:r>
          </a:p>
          <a:p>
            <a:pPr marL="457200" indent="-457200">
              <a:spcAft>
                <a:spcPts val="1200"/>
              </a:spcAft>
              <a:buClr>
                <a:srgbClr val="FF8001"/>
              </a:buClr>
              <a:buFont typeface="Calibri" pitchFamily="34" charset="0"/>
              <a:buChar char="»"/>
            </a:pPr>
            <a:r>
              <a:rPr lang="en-US" sz="2800" dirty="0">
                <a:solidFill>
                  <a:schemeClr val="tx1">
                    <a:lumMod val="65000"/>
                    <a:lumOff val="35000"/>
                  </a:schemeClr>
                </a:solidFill>
                <a:latin typeface="Calibri" pitchFamily="34" charset="0"/>
              </a:rPr>
              <a:t>Touch people in more than just an informational way; get to their </a:t>
            </a:r>
            <a:r>
              <a:rPr lang="en-US" sz="2800" dirty="0" smtClean="0">
                <a:solidFill>
                  <a:schemeClr val="tx1">
                    <a:lumMod val="65000"/>
                    <a:lumOff val="35000"/>
                  </a:schemeClr>
                </a:solidFill>
                <a:latin typeface="Calibri" pitchFamily="34" charset="0"/>
              </a:rPr>
              <a:t>emotions</a:t>
            </a:r>
          </a:p>
          <a:p>
            <a:pPr marL="457200" indent="-457200">
              <a:spcAft>
                <a:spcPts val="1200"/>
              </a:spcAft>
              <a:buClr>
                <a:srgbClr val="FF8001"/>
              </a:buClr>
              <a:buFont typeface="Calibri" pitchFamily="34" charset="0"/>
              <a:buChar char="»"/>
            </a:pPr>
            <a:r>
              <a:rPr lang="en-US" sz="2800" dirty="0">
                <a:solidFill>
                  <a:schemeClr val="tx1">
                    <a:lumMod val="65000"/>
                    <a:lumOff val="35000"/>
                  </a:schemeClr>
                </a:solidFill>
                <a:latin typeface="Calibri" pitchFamily="34" charset="0"/>
              </a:rPr>
              <a:t>Define how to objectively measure success in each of the six preceding goals</a:t>
            </a:r>
            <a:endParaRPr lang="en-US" sz="2800" dirty="0" smtClean="0">
              <a:solidFill>
                <a:schemeClr val="tx1">
                  <a:lumMod val="65000"/>
                  <a:lumOff val="35000"/>
                </a:schemeClr>
              </a:solidFill>
              <a:latin typeface="Calibri"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290614"/>
            <a:ext cx="9144000" cy="465298"/>
          </a:xfrm>
          <a:prstGeom prst="rect">
            <a:avLst/>
          </a:prstGeom>
        </p:spPr>
      </p:pic>
      <p:sp>
        <p:nvSpPr>
          <p:cNvPr id="6" name="Title 1"/>
          <p:cNvSpPr txBox="1">
            <a:spLocks/>
          </p:cNvSpPr>
          <p:nvPr/>
        </p:nvSpPr>
        <p:spPr>
          <a:xfrm>
            <a:off x="914400" y="2857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GOALS</a:t>
            </a:r>
            <a:endParaRPr lang="en-US" sz="2600" b="1" i="1" dirty="0">
              <a:solidFill>
                <a:schemeClr val="tx2">
                  <a:lumMod val="40000"/>
                  <a:lumOff val="6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664787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2026590"/>
          </a:xfrm>
          <a:prstGeom prst="rect">
            <a:avLst/>
          </a:prstGeom>
        </p:spPr>
      </p:pic>
      <p:sp>
        <p:nvSpPr>
          <p:cNvPr id="7" name="TextBox 6"/>
          <p:cNvSpPr txBox="1"/>
          <p:nvPr/>
        </p:nvSpPr>
        <p:spPr>
          <a:xfrm>
            <a:off x="0" y="485650"/>
            <a:ext cx="9144000" cy="1035668"/>
          </a:xfrm>
          <a:prstGeom prst="rect">
            <a:avLst/>
          </a:prstGeom>
          <a:noFill/>
        </p:spPr>
        <p:txBody>
          <a:bodyPr wrap="square" rtlCol="0">
            <a:spAutoFit/>
          </a:bodyPr>
          <a:lstStyle/>
          <a:p>
            <a:pPr algn="ctr">
              <a:lnSpc>
                <a:spcPts val="3600"/>
              </a:lnSpc>
            </a:pP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Hospice </a:t>
            </a:r>
            <a:r>
              <a:rPr lang="en-US" sz="2400" cap="all" spc="600" dirty="0">
                <a:ln w="18415" cmpd="sng">
                  <a:noFill/>
                  <a:prstDash val="solid"/>
                </a:ln>
                <a:solidFill>
                  <a:srgbClr val="FFFFFF"/>
                </a:solidFill>
                <a:effectLst>
                  <a:outerShdw blurRad="63500" dir="3600000" algn="tl" rotWithShape="0">
                    <a:srgbClr val="000000">
                      <a:alpha val="70000"/>
                    </a:srgbClr>
                  </a:outerShdw>
                </a:effectLst>
              </a:rPr>
              <a:t>of St. Francis, Inc</a:t>
            </a: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a:t>
            </a:r>
          </a:p>
          <a:p>
            <a:pPr algn="ctr">
              <a:lnSpc>
                <a:spcPts val="3600"/>
              </a:lnSpc>
            </a:pPr>
            <a:r>
              <a:rPr lang="en-US" sz="4000" b="1" dirty="0" smtClean="0">
                <a:ln w="18415" cmpd="sng">
                  <a:noFill/>
                  <a:prstDash val="solid"/>
                </a:ln>
                <a:solidFill>
                  <a:srgbClr val="FFFFFF"/>
                </a:solidFill>
                <a:effectLst>
                  <a:outerShdw blurRad="50800" dist="38100" dir="2700000" algn="tl" rotWithShape="0">
                    <a:prstClr val="black">
                      <a:alpha val="40000"/>
                    </a:prstClr>
                  </a:outerShdw>
                </a:effectLst>
              </a:rPr>
              <a:t>Strategic Marketing Services</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1436032"/>
            <a:ext cx="9144000" cy="519822"/>
          </a:xfrm>
          <a:prstGeom prst="rect">
            <a:avLst/>
          </a:prstGeom>
          <a:noFill/>
        </p:spPr>
        <p:txBody>
          <a:bodyPr wrap="square" rtlCol="0">
            <a:spAutoFit/>
          </a:bodyPr>
          <a:lstStyle/>
          <a:p>
            <a:pPr algn="ctr">
              <a:lnSpc>
                <a:spcPts val="3600"/>
              </a:lnSpc>
            </a:pPr>
            <a:r>
              <a:rPr lang="en-US" sz="2400" dirty="0" smtClean="0">
                <a:ln w="18415" cmpd="sng">
                  <a:noFill/>
                  <a:prstDash val="solid"/>
                </a:ln>
                <a:solidFill>
                  <a:srgbClr val="FFFFFF"/>
                </a:solidFill>
                <a:effectLst>
                  <a:outerShdw blurRad="38100" dist="38100" dir="2700000" algn="tl">
                    <a:srgbClr val="000000">
                      <a:alpha val="43137"/>
                    </a:srgbClr>
                  </a:outerShdw>
                </a:effectLst>
              </a:rPr>
              <a:t>March 2014</a:t>
            </a:r>
            <a:endParaRPr lang="en-US" sz="2400" dirty="0">
              <a:ln w="18415" cmpd="sng">
                <a:noFill/>
                <a:prstDash val="solid"/>
              </a:ln>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2086100" y="2587469"/>
            <a:ext cx="5076700" cy="646331"/>
          </a:xfrm>
          <a:prstGeom prst="rect">
            <a:avLst/>
          </a:prstGeom>
          <a:noFill/>
        </p:spPr>
        <p:txBody>
          <a:bodyPr wrap="square" rtlCol="0">
            <a:spAutoFit/>
          </a:bodyPr>
          <a:lstStyle/>
          <a:p>
            <a:pPr algn="ctr"/>
            <a:r>
              <a:rPr lang="en-US" sz="3600" b="1" dirty="0" smtClean="0">
                <a:solidFill>
                  <a:schemeClr val="tx1">
                    <a:lumMod val="65000"/>
                    <a:lumOff val="35000"/>
                  </a:schemeClr>
                </a:solidFill>
              </a:rPr>
              <a:t>Budget</a:t>
            </a:r>
            <a:endParaRPr lang="en-US" sz="3600" b="1" dirty="0">
              <a:solidFill>
                <a:schemeClr val="tx1">
                  <a:lumMod val="65000"/>
                  <a:lumOff val="35000"/>
                </a:schemeClr>
              </a:solidFill>
            </a:endParaRPr>
          </a:p>
        </p:txBody>
      </p:sp>
      <p:sp>
        <p:nvSpPr>
          <p:cNvPr id="2" name="AutoShape 2"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73727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6823" y="1047750"/>
            <a:ext cx="8148577" cy="1692771"/>
          </a:xfrm>
          <a:prstGeom prst="rect">
            <a:avLst/>
          </a:prstGeom>
        </p:spPr>
        <p:txBody>
          <a:bodyPr wrap="square">
            <a:spAutoFit/>
          </a:bodyPr>
          <a:lstStyle/>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Phase I. $13,000. (50% billed to initiate) </a:t>
            </a:r>
          </a:p>
          <a:p>
            <a:pPr marL="914400" lvl="1"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Includes in kind credit of $2,000.</a:t>
            </a:r>
            <a:endParaRPr lang="en-US" sz="2800" dirty="0">
              <a:solidFill>
                <a:schemeClr val="tx1">
                  <a:lumMod val="65000"/>
                  <a:lumOff val="35000"/>
                </a:schemeClr>
              </a:solidFill>
              <a:latin typeface="Calibri" pitchFamily="34" charset="0"/>
            </a:endParaRPr>
          </a:p>
          <a:p>
            <a:pPr marL="457200" indent="-457200">
              <a:spcAft>
                <a:spcPts val="1200"/>
              </a:spcAft>
              <a:buClr>
                <a:srgbClr val="FF8001"/>
              </a:buClr>
              <a:buFont typeface="Calibri" pitchFamily="34" charset="0"/>
              <a:buChar char="»"/>
            </a:pPr>
            <a:r>
              <a:rPr lang="en-US" sz="2800" dirty="0" smtClean="0">
                <a:solidFill>
                  <a:schemeClr val="tx1">
                    <a:lumMod val="65000"/>
                    <a:lumOff val="35000"/>
                  </a:schemeClr>
                </a:solidFill>
                <a:latin typeface="Calibri" pitchFamily="34" charset="0"/>
              </a:rPr>
              <a:t>Phase II. To Be Estimated to Support Custom Plan</a:t>
            </a:r>
            <a:endParaRPr lang="en-US" sz="2800" dirty="0" smtClean="0">
              <a:solidFill>
                <a:schemeClr val="tx1">
                  <a:lumMod val="65000"/>
                  <a:lumOff val="35000"/>
                </a:schemeClr>
              </a:solidFill>
              <a:latin typeface="Calibri"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290614"/>
            <a:ext cx="9144000" cy="465298"/>
          </a:xfrm>
          <a:prstGeom prst="rect">
            <a:avLst/>
          </a:prstGeom>
        </p:spPr>
      </p:pic>
      <p:sp>
        <p:nvSpPr>
          <p:cNvPr id="6" name="Title 1"/>
          <p:cNvSpPr txBox="1">
            <a:spLocks/>
          </p:cNvSpPr>
          <p:nvPr/>
        </p:nvSpPr>
        <p:spPr>
          <a:xfrm>
            <a:off x="914400" y="2857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BUDGET</a:t>
            </a:r>
            <a:endParaRPr lang="en-US" sz="2600" b="1" i="1" dirty="0">
              <a:solidFill>
                <a:schemeClr val="tx2">
                  <a:lumMod val="40000"/>
                  <a:lumOff val="6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083995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3474"/>
          <a:stretch/>
        </p:blipFill>
        <p:spPr>
          <a:xfrm>
            <a:off x="0" y="2347974"/>
            <a:ext cx="9144000" cy="447553"/>
          </a:xfrm>
          <a:prstGeom prst="rect">
            <a:avLst/>
          </a:prstGeom>
        </p:spPr>
      </p:pic>
    </p:spTree>
    <p:extLst>
      <p:ext uri="{BB962C8B-B14F-4D97-AF65-F5344CB8AC3E}">
        <p14:creationId xmlns:p14="http://schemas.microsoft.com/office/powerpoint/2010/main" val="421602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249"/>
          <a:stretch/>
        </p:blipFill>
        <p:spPr>
          <a:xfrm>
            <a:off x="0" y="290614"/>
            <a:ext cx="9144000" cy="465298"/>
          </a:xfrm>
          <a:prstGeom prst="rect">
            <a:avLst/>
          </a:prstGeom>
        </p:spPr>
      </p:pic>
      <p:sp>
        <p:nvSpPr>
          <p:cNvPr id="6" name="Title 1"/>
          <p:cNvSpPr txBox="1">
            <a:spLocks/>
          </p:cNvSpPr>
          <p:nvPr/>
        </p:nvSpPr>
        <p:spPr>
          <a:xfrm>
            <a:off x="914400" y="285750"/>
            <a:ext cx="73152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Marketing Approach and Philosophy (Process)</a:t>
            </a:r>
            <a:endParaRPr lang="en-US" sz="2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53697"/>
            <a:ext cx="6096000" cy="433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170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2026590"/>
          </a:xfrm>
          <a:prstGeom prst="rect">
            <a:avLst/>
          </a:prstGeom>
        </p:spPr>
      </p:pic>
      <p:sp>
        <p:nvSpPr>
          <p:cNvPr id="7" name="TextBox 6"/>
          <p:cNvSpPr txBox="1"/>
          <p:nvPr/>
        </p:nvSpPr>
        <p:spPr>
          <a:xfrm>
            <a:off x="0" y="485650"/>
            <a:ext cx="9144000" cy="1035668"/>
          </a:xfrm>
          <a:prstGeom prst="rect">
            <a:avLst/>
          </a:prstGeom>
          <a:noFill/>
        </p:spPr>
        <p:txBody>
          <a:bodyPr wrap="square" rtlCol="0">
            <a:spAutoFit/>
          </a:bodyPr>
          <a:lstStyle/>
          <a:p>
            <a:pPr algn="ctr">
              <a:lnSpc>
                <a:spcPts val="3600"/>
              </a:lnSpc>
            </a:pP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Hospice </a:t>
            </a:r>
            <a:r>
              <a:rPr lang="en-US" sz="2400" cap="all" spc="600" dirty="0">
                <a:ln w="18415" cmpd="sng">
                  <a:noFill/>
                  <a:prstDash val="solid"/>
                </a:ln>
                <a:solidFill>
                  <a:srgbClr val="FFFFFF"/>
                </a:solidFill>
                <a:effectLst>
                  <a:outerShdw blurRad="63500" dir="3600000" algn="tl" rotWithShape="0">
                    <a:srgbClr val="000000">
                      <a:alpha val="70000"/>
                    </a:srgbClr>
                  </a:outerShdw>
                </a:effectLst>
              </a:rPr>
              <a:t>of St. Francis, Inc</a:t>
            </a:r>
            <a:r>
              <a:rPr lang="en-US" sz="2400" cap="all" spc="600" dirty="0" smtClean="0">
                <a:ln w="18415" cmpd="sng">
                  <a:noFill/>
                  <a:prstDash val="solid"/>
                </a:ln>
                <a:solidFill>
                  <a:srgbClr val="FFFFFF"/>
                </a:solidFill>
                <a:effectLst>
                  <a:outerShdw blurRad="63500" dir="3600000" algn="tl" rotWithShape="0">
                    <a:srgbClr val="000000">
                      <a:alpha val="70000"/>
                    </a:srgbClr>
                  </a:outerShdw>
                </a:effectLst>
              </a:rPr>
              <a:t>.</a:t>
            </a:r>
          </a:p>
          <a:p>
            <a:pPr algn="ctr">
              <a:lnSpc>
                <a:spcPts val="3600"/>
              </a:lnSpc>
            </a:pPr>
            <a:r>
              <a:rPr lang="en-US" sz="4000" b="1" dirty="0" smtClean="0">
                <a:ln w="18415" cmpd="sng">
                  <a:noFill/>
                  <a:prstDash val="solid"/>
                </a:ln>
                <a:solidFill>
                  <a:srgbClr val="FFFFFF"/>
                </a:solidFill>
                <a:effectLst>
                  <a:outerShdw blurRad="50800" dist="38100" dir="2700000" algn="tl" rotWithShape="0">
                    <a:prstClr val="black">
                      <a:alpha val="40000"/>
                    </a:prstClr>
                  </a:outerShdw>
                </a:effectLst>
              </a:rPr>
              <a:t>Strategic Marketing Services</a:t>
            </a:r>
            <a:endParaRPr lang="en-US" sz="40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1436032"/>
            <a:ext cx="9144000" cy="519822"/>
          </a:xfrm>
          <a:prstGeom prst="rect">
            <a:avLst/>
          </a:prstGeom>
          <a:noFill/>
        </p:spPr>
        <p:txBody>
          <a:bodyPr wrap="square" rtlCol="0">
            <a:spAutoFit/>
          </a:bodyPr>
          <a:lstStyle/>
          <a:p>
            <a:pPr algn="ctr">
              <a:lnSpc>
                <a:spcPts val="3600"/>
              </a:lnSpc>
            </a:pPr>
            <a:r>
              <a:rPr lang="en-US" sz="2400" dirty="0" smtClean="0">
                <a:ln w="18415" cmpd="sng">
                  <a:noFill/>
                  <a:prstDash val="solid"/>
                </a:ln>
                <a:solidFill>
                  <a:srgbClr val="FFFFFF"/>
                </a:solidFill>
                <a:effectLst>
                  <a:outerShdw blurRad="38100" dist="38100" dir="2700000" algn="tl">
                    <a:srgbClr val="000000">
                      <a:alpha val="43137"/>
                    </a:srgbClr>
                  </a:outerShdw>
                </a:effectLst>
              </a:rPr>
              <a:t>March 2014</a:t>
            </a:r>
            <a:endParaRPr lang="en-US" sz="2400" dirty="0">
              <a:ln w="18415" cmpd="sng">
                <a:noFill/>
                <a:prstDash val="solid"/>
              </a:ln>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2086100" y="2587469"/>
            <a:ext cx="5076700" cy="646331"/>
          </a:xfrm>
          <a:prstGeom prst="rect">
            <a:avLst/>
          </a:prstGeom>
          <a:noFill/>
        </p:spPr>
        <p:txBody>
          <a:bodyPr wrap="square" rtlCol="0">
            <a:spAutoFit/>
          </a:bodyPr>
          <a:lstStyle/>
          <a:p>
            <a:pPr algn="ctr"/>
            <a:r>
              <a:rPr lang="en-US" sz="3600" b="1" dirty="0" smtClean="0">
                <a:solidFill>
                  <a:schemeClr val="tx1">
                    <a:lumMod val="65000"/>
                    <a:lumOff val="35000"/>
                  </a:schemeClr>
                </a:solidFill>
              </a:rPr>
              <a:t>Sample Work</a:t>
            </a:r>
            <a:endParaRPr lang="en-US" sz="3600" b="1" dirty="0">
              <a:solidFill>
                <a:schemeClr val="tx1">
                  <a:lumMod val="65000"/>
                  <a:lumOff val="35000"/>
                </a:schemeClr>
              </a:solidFill>
            </a:endParaRPr>
          </a:p>
        </p:txBody>
      </p:sp>
      <p:sp>
        <p:nvSpPr>
          <p:cNvPr id="2" name="AutoShape 2"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QTEhUTExQVFRUXGB4bGRgYGR4bHBwhHB0aHR4bICAbHiggGyIlHx8YIjIhJSkrLi4uHh8zODMsNygtLisBCgoKDg0OGxAQGzQkICQ0LDQsLywsLCwsNCw0LCwsLCwsLCw0LCwsLCwsLCwsLCwsLCwsLCwsLCwsLCwsLCwsLP/AABEIAM0A9gMBIgACEQEDEQH/xAAcAAACAwEBAQEAAAAAAAAAAAAFBgMEBwIAAQj/xABBEAACAQIEBAQDBgUDAgUFAAABAhEDIQAEEjEFIkFRBhNhcTKBkRQjQqGx8AdSYsHRFeHxcoIWJDOiwkNEU5Ky/8QAGQEAAwEBAQAAAAAAAAAAAAAAAQIDAAQF/8QAKhEAAgICAgIBAwMFAQAAAAAAAAECESExAxJBUSITYXEEMvBigZGh4RT/2gAMAwEAAhEDEQA/ALvH6FTOI9ehRqIigMAxMwsDVLbyIIHaMDshm62XVag0XaIYKzAi+sTdY7943mxT+JHiNEzHl0yV06UOl+Ui0hlA9QInpgNmfDubZ0Y0SVqxotC3BI9u+Jyg07RCj7xFKmYJrBVp0KhkNIEljBAEDVBuQLYIcU4ZQ4c60suxesRPmMATM9IsIB2xV4xwmstOm1amtEmVVVkLa0ie++/64pVMt5ZShWGiuG5mVpKgkTN4Fp+eBlXGJiojmdbMDe17ex+n541bw94jy1Cj95XmSW+G0sNRUaREgkjpgVxfwblqE1g+ml8JBXzCSU5dJ3Ekm89sBeF/ZmrDMVlFHL0ioWmJbzmEnWxIAIWdtzb5tBU8sF5wMuWOZU/aygavVBFGlU5RTplpC9OdtQ67YDfxOANagrlU8yksrOxBJ/7fi39DhyOcyvEKOrWdCyzJq0ERszab23F498Zz4zztRq32elVGaRyFpCOZbEwGEXkKCeoxR09g84AtHwhVbONlhZzTFRUZhzbbHYmL/I4K5TglQ+e4dabUT5fM3lliu+kmxIMj5YH8DpV62bby6unMKqLTDEhgS0Na/wAABYjaBhwrcNza1BkqOYp1FVQ7rVEy2oOVNt3JLHpFr4X6adNjNlvwr4YYLl80+rz9SsCsQtMz8YJEsVJk7iQPd5zbIQVNQBotdZ7zBsdt4wJzfDazZdQtRqbFwTpMBFPxC9zAk36wMc0aWQR0OpCzLpQsxaw5TGowpMx0nDgWBEq8Ap1cxVpq4UUyWZ2OoKJO0AajcCPfHHh/MZihpQ1zeoAiFuUyJAf+VT9R6Ya+HeBaa1dbHzKeiRJiXk9o5QI+eKFH+Hzlnq16qqSSxgFo3lrxB64ioNaCrI6PDsvnMmahIbMsw1MYUoQQLKtgAoPS8HriLwrwKl5hooimmgmuxXcgnSt953M9LRY49X8Mpl3RfPNLU5UIUlHAU6X0qSSwJFz1JxzxGtmMvWNMDShQEVEsrjYEj8JIm1+pxSbUVbNHLoN8Y8PUKbK4VVCDVpOmDHQTzMRaxt+mFzxLnKq6StSG0cw5RAa4A6mxA6RGPnAM1ms3VqGrDJRa5aBGo7r1m0enrAGKmeWspqh6rU6eouqNDbRCiDYbRc9MTcryPYByvGS6FK1UhV+ARA1XsQBc3AmPfArjGXfTCLUAAkxtJ3iOh7d7+5hKcddiY7/7WxK6Ejc/PHnvmTnZuzAmSrPAUMUqrpIYkaCVIkH0Ix1V8W5tKr2u7B28sagDqkMCPhIYE9jFwZxd4JwZ83WajTKh7kBiRIBvcA7Y649lVygFKsjhmixiJBixkqy+lj3Ax2wVLstAWWV245WX7tWqxOoSQoViDqIOqQfXE/EOM1WrLVvrWBDiYsOv4rz+vXAWtmnFQo6pYmSFiDExaw9vXEtMBvhOlt5gt9B098ZxTA8MseI+P1Ktak9VVdkpMolRYsZEwBsQvrAwrEEFJJlZUdlsTA7XBxPnKLqw1qQWvf1x9zTC8kEq4/CBPQ7dxjRm3syuzrJwAajEhRIB9T+/zxFmarFZEhRt6nucHqHBhX8tnIpyQioTCiOtu9ySY3xU4nwFkCs78h7CIubDebQdhvtiSi1ozj6AyVa1QgatQ9gPltgzwHKqdeohiLBbzEGSbwemI8lwUGoi0w1SegIDAkWkMNgd4EwDtg3X4NUy1TnTWRIBXmBvBKkAzeR0PfB5YtwtMV2mWeHVE0Fa5DMrGDEECBafWJ+nbHsXBVSigrNl3qOSVhlIplbGZI+NSCPZj2x7E4cFq26Kd2WaHh+nlaTZnMPTzGcZw2gtITqTH42mx3A+uLf/AIxz+umzoGMkIAh0mLm3cjr9MTVKD53MgoWQ1SfMDIFCBYkzswIa/XVvvgvmKv8ApVQJTR661dOkliYAmFiNIPUHHe5Nu7Jl+p4oytYUHrpoqq4IDKTpNiYaI6CxwP8AFObzFZlNHK6KbqVasVDA02CmXi6hSAb4+V+HfbXp5inXKVVqQYTSAqgMxi+phIG95xZ45xaq4/0+kfOzVYczWAog7lo2gR9fYFops1gyu9fNP/ppdWpUSr5qupgaVC8gMWIgj1jpBx98ScJRlenQSmoCKynWCEWSAygSTteZ32mAWjwl4fpcPJoSGLjUtQgBmgAOv/abj0b0OAfiLjS1eWmnloPisASV2nTaB0vhnFSdGqinn86gplcqGy7MRrKgQ3QsYvtB0qNyd8L/AIny+Y1IalMivTTzDcQ6UgQWEH+Xt2wIzfiZhUOgKaYtfc+s9MFsjxmnXtMPoZAHgkBhfTNvpgz4b0amslHwm9P7c1WgXYs8U6haCvLNSoVAOq5+H8WwmcaPxWlTrwMqh8ykC4zDAhWi5hgOYksTPfAPwZw3KUEak0ipVVg1SIAEmFEEmfhNo2+pjifHa3D3paR52UZSqgGWXSQNWoTIuN/bCyjigNoafDOeavlkdzLxDWi/t0mx+eFfMeFcjTNU16yamYtqLaWUTOkc0E/KcMuXfTRqGiram1MusHTqInciSs7T7YXc5nfKpN9qy8NVbQ1UFYIIFwd5MH8IjA6+wt2kd8R83JZQ+VVYHUpGpg8rA1RaZm5A6XwJzv8AExSGpAITogtJuxEGBaL4BcVzwqsEQsFpwDp6sTA0xIUnbVgpkv4chqWuq9SnUMHUygjeNLAHUxPe2+EVy0H9oMo16tWpSqUqOZYqIeog8zYQoW0AbWmbnAPJZ3Nq/maKtVVWHBlwJkfEQQmmYgkGRjbOH8L0gKPu0AA8unYWESxFzNrT23xNxfO0aNMo5VdQICxI22jt+WGcVWcmivOhDrZLM0su+gimGIl/wquxYndhcmQNh13wk5qtXgebI81QyiCo0yYMG9yMP/ifwxNJs3SqlgaYLgtCkBbEe1497YA8GqVCn2nMqatYDyaTNAQRYVLiWgSxZgBtvNoygulILuwTlaTLOsER0IvjkVJ1Fum3b6elsc5/NBaTkMpNxIMidv3+xiLh/DM01I1RSL0Y5nQhgsek6ve1sebHilJukYFZus1ILVXWpDQHUGzG4EjYm+GHMZyjmGpebTZKiAmtrR2Wp8OknSDEw09JNyMUOMVtNAqyhqfnU2DU50MEgQbQrFZMmDJIjGr083w9EfL00QNVOlqWkzqflhu3aZ9sepDhUYUxsLLMUzuaFOov2eoPLJnSw1AEi/Y37C22JOD8SqmSDlEIU8zsF3EfhRpP6EdL448WcNOTzdSitVavlkMe4UzAbaHjt37HDBWzlKpRHlU0YIPiIjXfVsTI6mCTvHbCt9MsdvFgDj1SqwVAKBKHUalMs5MgWJ0LYCPUfXC9n8vU0sZW0kjT/cn8/bDN4r4uKlGpSKg1QyMrgCABpJWYn+YX7jEOYzAqUVBXVsEbm0mfiUyZHyBFhe2J9naZrR84bxsrzeUHOkFTq2gDmI2MW9sUG8RFqxZNR2iYj0JGwPt3xWyHDw0w4DIzJN5IBhSD0EdcWctS8sgKoDg2fUSbXlQIvPY4Wckm4iPDOspUrpUp5yHC+cumo4OkvNlJiO9uwONU49mjSpNTraGzyimXNJywPOHB0kDyy197bTuMZ1Q50VGrGoEnQjOCoJn8E9DfvOLtTj+ZNM5bMmV+IOJlwCIDx8RFomYiBa+KQ5oU0v8AYjTGb+IniVqnlfZwCWliGT4QOUAFmgyZJKiDa5x7CMmcUqKnNDAQpuR/j2x9xyz/AFXK3iKNTGPLcWref9qqM7OLpbUDaOYWERae8Ya+LcfzC0EetlaRSq4OrUWBAhhDXKneOxmMZ/xziHmPy6kpIAqn+ldpjabmNt8XeGCrmfLy4rkqbLqJ0pb8h3jHZG6pAGDL+IWdky+TDCozuV1mTFQLI1QAIg3HQe+GLwrQ+wZck0HFaox8xn0/FfTJ1WTpJIvfGeZPiNPhuaFRiuYqUwVtUDLJ/EsLERIgmROO6bvmcw2ZrU3p0arFlRtX3hJsqjc0xuWNunteKlRvwaHx3jzugRhS1zIemxYAEEEg+oP0+Rxm/ibi0fcob/jPp/L8+uCnH+KeShaZdvhH9/Yf4wpcFyBr1CWnSDLnv6e5x0RjSCs5YW8OcPEec43+AH/+v7D/AIxNn+BU3un3bdvwn5dPl9MEMxUYMoUDT+gAtH5Yp5vNLQQv1Pwg9T/tv8vbBsFtsoZXjFWg3l1ecD1uPn19j+WGTJcSFSDSquI3CsQYkEgjaJAxnjViSSTJJk/PHVPMFSCpII6jGatDuCZvK+PaagCpRq7gApDi9hOxH0j1wjeO+NVK2YMgCkCAqhp23JHe/wDbC3kPE8Wqif6l3+Y/x9MF0SjV5xDyCJBO/cgEXG98Q5ONtfEGVsk8L+LfsiVaLLKs2qVIBJ6TIPaLQe1740bgPGqtdRmKtNqdL4gAQxWxB1Ac0zJBiwAt1wL4D4VyNdEKsTWUAu2xmZ+EyB2kWwzZjw4pd6is2qoCHDklDIAmARBiwI7nCxwqYvVvKJa9IVkNSlWLEXp6CIBH5NPZvyxNUoAUTr0amEsWEAmOom23e2FalmXokZajl/MdBd6bQFm8aiOaJEhsCuN8ff7zLV2eoyMdLUgiODB9WW036/pgWjJ/YiHjnyBoNNAikr5aN+GIsZPWbHCxxTi1Q00pqKpo1pc09VtRYgAEC8RsRtFsCeMBUVI163JJBIIC9DIAuTbqLYePD1Wi1JcuMtX81aIYuFnUTN9LGCLgAgT7Yj82nYYtJ5E/L8SbLRUQrysfu/jLKw25goiOsGOxnGl+H83TzNBGqg1ATdKjhVG88gC03Ci5Ojr8sZnxpxTIFU/eHdYIjssET/bBPw3WOZqUqCtUYIj2RVlDJPJqIDAjctH6YT9PKXZqjSZoPj/O5duGV6dN6TDyyQAw/DzCAPUD64zbNcR1DL1T5lTMsKbsFJIKaUbSQo3BUGbEQLWsw+Ico6LFas1R6lPS1NAi+xYCZAk363vtjPeB8QKooDFOQBiDeSTtA9vpi0mq/AzysmjZvww/FnNUA5ek5BZnQNULINJUEQQkbamN7xhN/wBKqZKpVytcTSWpCuQTKFjDC0SADaevbdvyPiqtRIWsapphANCwhmB1iYHfribjPCxVSk4asa9WeTzJKEjcyQN4lRF57YX6kORUjJ0qMz8QUIh9QJMCwgQqhf7fmPXF3KkvlwCNJDBLH01Aj/GPnHuB06TNS81zX0k6SpFwOUmWI0zPS+PnC+ILUoUlBIZbtPrHN9ABHS/fEOXj+N+gi5VD0XhzBlSeouNM+t1GCnC+HOSKtNnfVqMadamRF0ERN++2LPGMm4r0nkKGIpCobiWkiR2EG/r0wxKq0mWm1RDBUsQeVtJBYHmlQRK2P5Y0uSVRmlurC9Ct/ooLaqygObgoSItuNUaunf5ziSpw1goXzFaYg2DrY8sjlYkx8UQPbDLxHiNEk6CVSSAWvYloW4vaADvbAnPZAuVPnUlA2Wnq3+YuYja0+2Fy5YdmBdHKpl00td5MkgiRJIuYB7W7HHsVuJ0SCEKajJJMsT6be/1GPYZRUssAy5PjemuyBSy6ClMVDq5STAsAH3IuDvbDBwXwPmK1B3KLSADaFqkqDfeIsN729sBHytIU6dZqynzJDqi3pQYsOsi4Nrzhzp+J8rRyJSnWq1lNlRyA9L0Yi7CZ+UC2+Lx+/gnaAfDP4dVDVL5imgoqJ8xOfXvGhRczaDGIqGeepmG8w1HCzTSpUXSSEM6e0ibx6YKeEs89asBSq1aNFTYhiyqxgAaXJAB5rXFthvg/xjw9W01nWv8AaEk1IYDXTdB0Kxq1KNFxtERi0KWTK2zI/E4b7SVY7xpnYA2/WcNWTyi0kWkNup/mPWf3tgJ45oStOqP+k/O4/v8AXBPJcRBpUWIJNSFt3AMz8wcdJnpFrPOFGraP064z7inEjVefwiyj0/3ww+M6jrTCgwrNB/UD23+mE7TgDQXknWpiegJxDl0FvX+2LS/lhhrIKw7Yio51qZ1IxU+n7vj2ZzUmOn+//OIqyyJj54ARl4V42KkeZKkbOliPl/j6Y0Dhnjmo41eaag0kBlYWMW1CL+xg+uMNqJiTK1XpsGUsp6EWkf3GEasDh6P0z9uojLL9nqU2qF9QLHTpZjLOy/EQL2M/TGb5Vg+aGslgW5jNzc8wnreYwr8N8U9Kwj+tf7j/AB9MHOBZpRWL6Vq0yDN7GYta4OIT43aoV4HfhfhmpRNRvJGaV6lyaijWiwykSLGfw3Bj0GGDhq031NSBNSmCiyIqIGklSpiFFoJ3vBwgZ3jjr5dRqhpKRpdEeTIJYMLWFlFsFKHikVMmxpv98HIW8MqzJGpmltXYWxu6V2idHPjrw7SptSrg1C1EeZUq1DOsWhSN2sIhemPZCqWWjl6bpSpkLDJ8Wlo3b4ubtPvgBS4y2ZJp1n81Y0jzF7n4Rp2PXeLHFirnUAemtpHMCvNC7C+25JgdscnJOTkkilBLOUqL1vJouqCdJqm8kgy5vzQbb2+uAvhl6GWSutTT51OrWphgPw8omfXmgi4A9ceyfAa9fSmXQ2BmIUAmfWPTHOSmh9vyVemRWJp1FiC0kQSPfl274pBfuwFBfw7VovHwCqvVpZO+sjd2PwgEgX7jAelxYl3rO7hqZswJnTqsQNU6vdjviDL8Kqo9RVJqAm4Vfhi8f0gc3YYD5vh9UmNYUCwWNhtG+OeU1FUsGZHxTMB65N5Y6kEwTaCNzGwP/OPnhWlRSrV+0EwdQRQxEGSQ0gEcsKNPXUe2LfEMgMvFKoyu8K035NQkQe8ESRYTGF7PVTqd1GrnJkGwBuv1M4rGUtNG2sBjitVXoOAwLGGAj8QIPKYki0XiBiCirOgrAAgiQoOo2gSQPhlpEG9idoxHwB/OZNYsTFgCT7bdevTB3wzmUojNZfzCFpufLI03DfD8QI2O230xowuLT8BSwC+MZtGdNEPoUTtpkknaPa22Pq8JasvmgoFCkmDeImdIFhE7xtgfxvOValYLSAqcsBEW/vAF4vJvi6ztlldavIwQEqwi7CxgC53374muOqoH3B/DsmatRh5qJpX4nmBJ+GwN5DH649i5xDhNdQAtNSVCFigunmoGFNpgzKs0dJPfH3HR0fo1oZeD5anTYagGLKRpKyVmRa4BJMQykxO2KP2Zi/kilU8wkgKs6ridt/y2740bwfwzK16Jp6VTO0QykzcMCQKkA3AMexGGfMaKVOg+dINWmR96thqgrvaxBNtsH6d7FQreEsxmaqoGy5pIDLMqQrqBpiCdJIib/wAu2wJHLVqaUM3Vo1KTFQNMubDQJJBEyZJG8zE2nEni7jdemSqZUVqDCANUF+pZSswBYXi+Fx+H1XreXl8vUpZaoqPVpvTsLc3MSJtBjUDJxS0Lpi3nKPnZWoguV2j+nmX6iBin4NrjQ1M7qZX2b/cfngvXWnQrhabs1Ooo+OJBHsSP5h9B0kr2Q+5zZX8JJX5G6/8Axx08buI20wrx7LGrQcWMXH/bf/IwiiljS2TCLnst5dRk7G3t0/KMMgwfgphIiLYuZCjMk9MQr2xJSYrfDILJMxkAcUXoxy4I/aNptOKNaspnGYI2UKtHDHmayUqOXp1EDqySe42uPz/zgM5Bwx8TzVNEorUp+YGpg+osNv8AkYRjMVuLZLyqrIDIGx9CJH5Ygy2aekZRip9OvuNjhhBpVjVzFYEINKqo32gfpgTxfJCmVKnUjjUp9Ox9RgBT8BjIeJEqDRmEEHrEqfcHb88aDwDjGXWiENCk6AcjIAGkzctvsTjGUW+CORzT0m5SVPUdPmMK4oVw9DbneJpRGlEalzEyJJPNGq+4A0mw+mAud4lVqHQSdTN5fWSCAwn0nbrOCWW4zSrLorqBPe6/5X93xWzHhUh/Oy1Z1aZW+2/wt7E79zfHO+GnZvsyThnGa9HQA8hBCxsQrEiRM9TviHj/ABxnzi5gnm06W0iJ0EH8P/V+WLWa8PcTdPMV/P1AgwvOFU7kgQJk7knfCpmUKkU6tM0SGvIuAwgnsfw4nHjkpZeAxVjwOLVTUD09NNGHKEYloa7Xm8GTLG0DtjrxLx5WFMUqYVhqUtc2fSNRndrMdRvfawxV4PUylKlpGt9NlULpLz1JU/DMevbAzN1JflAG5UHvaJ9ffHPOT7V4F1og41kUqA10OiIsSWDGdwTcTj5k6anNBYFMVRBGnUCIANj1kT6euL/DcuBTUVS/mapIgaQNwBaGJJNx+uKHijIslNM0sqVeGKnoT07GcLKXz6N7/iGSyd5B6aVawYMy0pVSDuASpNvXa0d8Vs4Q+YkaUFVY7KClxe5uJxN541BqT0lQ3GoktBFwRpIN53xUzlM/GjToYMBM+8W7TbFYxkqbwmZbGPg3CKmXdtBBaosFkGnTswlnAgevKTIF8DfFORKK9RyGsVJDKQYgAWNp7G/viwvHqmkq5BWRCxEwDG1+vX07YGZ3NlyzvDBYkNcSNIkQegtfeMa7YLVhJOGvm40FMsoRA0zVZmTUNWpjYMSxgGLCJ3x7FTL+HKzqpDimrCeY/TlFxaTJx7Fu7YK+w98V8RVqOYpKaS0a1HmPlRpqaobS2noZPUxPzxoPiDhn27KqAxR2UVAu+w2AaCLkXEfnjFaeey6R93UarqUuGPKQJ1IoF+1yZ3tifLeJitZitVqKMsRqJgEkqBpFwva3pgptumKjW+IVXqKBSWqBRSVrCF1HQRCowgmdwQAL3tgdlPEdWpSp1ZqIyylRSoKPp1c6v8INjYMPe2Ezw7/ESmlNqWbNSpRHwIsEkzPMxKnT6Xme1sHuEfxP4eqLTNCpTRPgiHgTO5Mi/S+LKLeTC/xnhmbL/aqtAimzT8JkCxhhvt1vvvgR4npw6VF3I39V2P5/lhj8R/xBy76noa9RXSqGQq6WBDEbHVcFR2GAg05igqgjVHKTtI/yuG4sWgoK5bMBl1ibgT8xOF7xZl4qK8fEv5rb9Ix8o5utljpdbdj/AGYf74+8U4hTq0gJIcNMH5zfaMWMlTAS4kSoAb7HETY6W+CO0ScSoB1lTft3GBKmPfF56RFwx9pjFIoB7/p/e/fGYFgmqVgRiF65MAkmLCTt7dsQuI/v7/uMQs2FY6DfC6gdKlAkKXgoTtqXp6SMEhl1WplKLwzItRiN7nmA+o/LCfrx1l801N1dTzKZGABxDH+oiu9PWoFXzFEgQCpIsfUd8ScTyrtUrVAvIHMn5x13viJc/l6lWiUpGm/nKzsWtuJA9Jv0jF7jma85JUwKdVkYDbflf53+uADyCEq4I8P4q9P4Tbsbj9+2CPEckp1UxSChFlKg3JABKn3vvinmKCLRpaYY3JYDeYt6xt6fPAlKlZrQxZbxWVpPoLU3I2Bsf364BcdejVWsUBDKuobmdJDm9+gP5++B5JOPlCsUDeoKm0yCLj5iccvNKSptC11yWuGZVUUOZ0nt1kTA/wA+mLT1wQEoqQoJu13cyCTpHwiwhb9b4l8NV0fSWIADSilbSIiTI+Q2viTjnhstUNdSS0ydIgn0jbEnwt22thpeSDLZDM13CmBYxfTyi5kzbEfEapZQhK6dMctwQe56z/jHqfG6hp1abJ5eoMCdKydQ0kSPhgfhEYo0whVWqPpUcnW5AncdhHS04lxwjF29r0D7A/7FpAWnLMO1z8sXcuZdREamE+nQi372xJxIUuVRNQEEcpAIgbE+319IxU4QIIYEwpNmgNKgz1vaLjtisXKcMh6tl3iY+8YxPMbYEBaju3KpWSQp+HpaJ7d/fBLNVi7xFtgSPTcnEudSBAuqwuoRpEgmB1kwTifG3YqdBBOMLTRPumLESwRiTO3c29vTHsCnq+UirylzzNsdOwVfpc+uPYqpKth7HVHOedKqI0ixgdfbvh18A/w8y2cRqlbMVCym9FAFYDoSTMzfbBjNDLZfJmmcsqVw4WlSSH1WEVCBd5FpMyxMehj+HdGjUXnBXNBai6tjpJEi15WYHYbW2vH4t0C70L3irwfwqhSMJmVctpB1SRA3gn4TvMdLRitkPAFCrTb7OyV5UMjCb3IIYEyp29hh6y/gikktmHfMBgoAkwsbEX6bADue+PUqOV4dRKV8zpAfWgMax/SFgkg9f7YOZAyjPeLfwtNKk9evVWmqqCUVu5gAEiJ9L4YfBv8ADKKeqrUr05AKiVi4mSCD9CB1xJRzec4lmVrigPsdJtVMVToQsBAdgAS8bwLX33w5J4beqS2bzFSpO9JCadIekKdTfM4fr12wptvBnme4Q61DTosM2onV5Ss+n0YQQpHYMSewwCqcIpVCRDUqgsRBgH1BuPa2NXzfHKOSrijoNOmFHKukKLtcLYkmNxPy6jOM8Ty2f1IlMkiPvyHTQeaNRCE6SB1sZHuGUn4NaSyZJnuCVUEga1/mW/5b4Ek40w8EzFIEF0NRdR8qCpKrHMpI0ta8SPe2AdUUMx8Sc0bizWMe5+cjDqdhUhNBtt+z74iI69e+/wC/fDFnvDTqNVJvMXts3+DhfcQYNjhhlTKrpis64vvis4xhg8mUyoytDzwVapqiou4ud+49wcLXFck1Gq1NrxsR1BuD8xhszNCg+WyyVnamdJKsBbpM/UYH59svXzB1VCiLTVVaJkr/AM/lgMWLFlBi7lqjKrKPhcQw9rj2IxLxHh5o1NBIYRKsNiD1x7LUmadIJgSY7DrgDhgcQVk16mStpCsB8LxaTbePbHVdyaFPlaAWEwIudt/1G+BKsMWaecYKaYblO6/ngNC1RHWzemBB/f1GCeW4fUqU2dSo097k26bdMCfPBBLDbDh4bo/dFps9rdItPvhEjSlSFfgLnSyndWIOClTjTUwyBtQZSIm6mLHAzM0my+bZILawCOnzv7HFnIcODVG1U3YuGiCtiZvdumByXXxBLKOKNPzistAgAkCCY6nuY64aDwKiKYUyLSF6iYubdY/LFLh+RqppBQSB1blNt1gGDN4PyxQdilZg507jVdyZjl5rSAbE45VBxyxEQ5xFpMQUYNaDbbvHW0dcUadZVcsdUEz77dP8YNcWpmoqgMzEyQDAW28WwvU1OrQbyY0wSbAmRA7YDjJPHka3ou1XA6GD+5xUfXpJEKNwL3i83xDGmabDUrNynqCTEWOJctwaMw2Wr1PKCkNvIZTBIDe3Xv7YEeP2BRsqfbDJktB6Dv3PfHsTtkNTv5FN6q6jpb8OkHaTZjdeuPuD1G6s0jgnGK1Y08vXqamBmjVAlqZEesaYXaDjrjvH3L1NVWojABlCgLL7TcSgI3HXqbzhcyQJr0fIZgxIVDAWGMCx6dL42XhHg/K5OkatYCrW0c9WqdR2khZ267XxVJvInUQOCZ7OMwpmvUo06rBNZWwJ2AjbeYEb40ThPgXJ0W8xx59YmfMrHVJ3sDb9T64XOPsMjlaQy7O1MuWCECdryzGV7Tv+uOyM4+SfU60KSjWzMCSwP4VNtrXESdp3wYyawzYXgbOLcXqUXXVTQUCypqLQ8kkbbAbXJ2OLOe4msmiNet0JEDbfrsNjGEPO+IKdPL06aaihTWS5JO4BAJm8qSATb1xQz/iavrT7PSqEMeQsxmpPKNzpCbCN7nbfB7I1sKrl8nXqPTdVVlcaHZ2MnVp02AMW/Fe6+mDHG/EdKnRfyNQemukMukEgCyjUCGnoN5+eM18P1a5zQq1qb6UGvy9Dc2kgET+FwJIBsSPXAXP+IalSq4grJI0C0Em1h8RAtfvgW/BkG+PZ3NZutRogK66Q+oEnQWEOCYGkTplSDB2nqz5LPZfLlcnmctTZSVBNMkgNLgvDw5O0wIBg9bX/AA74UdspTaqSrMDUepq517KBpkSBchgd98WclwanUdTVqOtPKCKcvEgzLg7xphdQN4NlOKL2xdaFrg3A3rsz5dkp0mLGklUkMVBEXNyD0MHY4G8USkWelmKYDoYM2IJ6gjofQ4bvEuao5cxSVSlVSFRdLhixVQVSZJUxy2EMxHwkYXOO8Kq+YKNA1aNJ/LV2zLhnZhJUaOewi1hew7YdN1kClkUOIeGDGqgwdf5Tv8jsfyws5mkykqwKkdCIONlreGBRoo/nlb6GDUakkm4IBcmTYDSAL7TOKXF/Clfywczl5UiZHNpnuRdY77euG7FIzsyjN51qiU0aIpghYHQxv9MEfDrDRW0IlSrClVYTKzzAD6flixxHwubmg2r+lrH5HY/OMLNdKlJ7hqbDbcH5H/GCOqawN9c/+cyo0hCKfwjpZ7fLFLJZlalSu1OmEAosAF633sNzbAvJ8ZcVadSoS/lggXvBBG/XfE3h3OCl5z21CnYE73xgdSHO5KpSC64GoSBNx7jFVXvi/wAfqzVWpJK1EVlnp6fI/rgeWwklaoO0RVXudxO+GLwnUZhymDSImPxKxuG7wJIPTANMMfCawo0mIH3jQdrKtwGJ6gmQB1PsSJpCNHHibMg5ykNioIPzEj9TgnwOsGqKQZ3H0BwB8T0qammyaiSQxZplrXmRf8O1hiDw7xZaLgtOm5hRJJPuemG7pYC3g0tqg62wp8QXVUdpGgR6zYX/AH2wUyFVa81GVhFgjAgD1iLn69MU+IVWDyi6hFwI36b/ANsLLKzoRYBlXMkIzKeYAATPMPhkXHY9e2IMjx1FqUqrprKkKABFhJaAT/URv1GIeJGQACukGRBmJsVtte8d8Ca5Hm04kf39cc/HCn1TwNEceMrTz1VjQAU6dcGx1L0+dh1wocYQhkZ1GxHp1gXnbDBk+FPVGpSVMWMxIvO3y/PAPPiQVJ1R+KTeDusj9cVniYU8kn+uVmVE1ldC7gmT7z+9u2PuOOGZFGZlqVFpiJDkNf0lQfeI6emPYkzU2bBxKjw/MZQVcunkV7xTBJ2u1hMiLggYpv4lApo1TMmqRpC0yIaPxEbraY5rnCgF5SDVAYEiF6CP5hYzYbnfGkeFuF5ChRSutGnWWpSBJaajo34lmNI9AAGJ774tGmmL5EzinGKtl0smoco0tIWDe/xSC3pHpivmKdKqC32mrUpgAaC91kEWUzqAIEgRAt2x34oztXNsKgNGAwNTSGSo0DSzMGkTECwmemLnhbgmXes9NKzMzKIeNIklQSZJLfiwEuumb8lDh/F6VOmVq0Jb4qZdiZDCLL8J6/8AIuwcL8KLn6ArUvPQmQBEo2nYgnQqibRJiMW/Eng5aVJnDVCEKKFekWnUILCDYXPSxAwXoeJq9KmoFOKQhUZVCpNxogWUiJuRb3xopR2a7FLgHgmqK6Us0mYioso1GoNMjcMTYAAnpucHsv8AwuqNUFRnBKnkPmkFQoAX4aYaRA2Ye+GxPFVMUjAaF+70LGsEyF0FJQ2B69PTEfgTjrValWkyuoU8kiR3YFgIm4+uH7AVNnbcNrZanFXO5hwfiKLSWIG/MpYzYdScKfCs1laLVHejVr0wdAqOfhMKSpiECmNUxPeNN9WzaU9JNQJp66wI+c2wiZVKNNswaWUOZR1XUaQ00mPNqEu2nT8PKuq/5FOTdmlFJg/w7xbL1c87rQCrTBNJuRaaqFOomwuW03u1u0zX8SpkjWUqc01apFSmaTTqJMgrcMbyJ6X2xNwPwF5tQVi/l02OpqdI2A6Jqs0wYkAQB64ac7wrh+TRGISgVYMrL/6jRaJuzCDBGAn7B18+CTwl4femiVM07VKoEU1Yg+Upvp2gv3f5C2GZmjC1w3xvla1TygxR+msBQfYzGJ+I5g1mppR1Mob7xkfTpVgRv174zt5ZRSUV8RI8eV8tWqCnl6M19cF0gAxvaYOxuY23wq8TyDAFaqpVX+khv/b8QI9JxovF+H5NCTSqUaRI0u27csCFUXvf4RvhDoU6pbTrXyblVDAWMqDs2kkAzPv6YRynH8AWdihnfDCNJotH9JuPadx+eF7P8PqUjzqR2PQ/PbDzxHUKyyq0geRVEcoUbsRAYneesi8QMefMWJYA0yYGqNRHcgWE/ucOuZeQqTM/auxVVJkLOn0nfHaDDNneAUXvTJpn02//AFP9owBzfC61LddQ7rf8txiqkmMmmc0VBYCQJ6nYe+DvGGFGnTpX21N1JOwv1G8ewwBUwAYx22ZJiTMCB7dsBZWDNWQcUz2sCzWsCTMDoAOmCnBRpZWa4ImyajcexwLzagoe4GPcPzGnSSWI6gGLHpiMrS+QGsDtkMx5himjBOtRmYewAm/5RiSvllBFp974myGbRkAQECLDSQB6TEY4zZuMOlgmVOJXpMB1ERhUr5RTBLQA0QN/1wzcSQeWxMmBMYVM84UKwAgHb3/4xKb+SGWxu8P8fFNmWo7BGAFhMi4j06bYrZjhGTpVWd8xrUK2mkuoztAL26mTtOBORzxVhcn10k/2w8J4MGapOdB+0AEqTUppS0gL1XUztfVtBmJsYVdpNhRnwrIC1LUSoMiZKnsYI3EnfaTj2PnHuGvlmWSssslQDK3O877HHsH6Slmxuo+Zuj5JpLQVqbqJqFyrNq7wJAHzxaydJ6FUUGNUioqnSpCAVGEq1+xJ6wRfpibIU1y7MC/n04JrUl+JTpEkegJHNtb69ZrheYZZ8ip5ZgqzEs9xMgGBJtJtYwJjDayT2V3oKICU6VRyoA8uWDFeaWJIJtJJ9fSMVMln61GpUqGl8Z76Sp0yNLbECQd595tXy1etlCrqmk6pDnVoIEgqV+EiGIkmxgWnDF4dZeKMaRpmFk6UOhIAgyTsCdIgAmJ2tiW6fkKDfh85jOqlalVRtLqGWo51EppbVYzciIsIZrXw0cYoF3o6kemysSagCMYUAlwASY1FQQR8iBhb4Zw+llvtP2dXIp1BFZHQGmBepT1OwAXSNIZhBJ9JF/gPGc5mmJy4plAhVa9TUFLTJhIDNYpey2ta2OiKxYn2AHiXhifaKtV9dKmdJUU6bh6pFtKqW0kqd4AssxuSw+FuH5/RJqJl0aIDU9dYwLs3NoQle+rYWwK4XxA5OqxNKnUarU0PXVuYVPxJBVdCyGYAW3uYONA4jrAp+VuWgk3ABBlj7YKpaNFHylwGjIaoGrMPxVjr+gPKv/aBi5m8ytNSTYDEiMIF5kWPf1wleNfEKkNl6d30nV3WbG2+oCT7GcLfsq6isB3hdYUaK62WJJYjpuzH1g+gtfYYi4vQyecFMVWDKDqRQY1H23M2t1wrpxPLZami0zqcgS9SCQpgm0XOmfSY9AbdfitevUBo0iKYIAeCQoY6NRGzGINpiLjrg4J26oWvF3AsmraabtRqr+DSzgiCYNyQYEW7g7GzZw6q2SohGL1A68jMACiwTfcWnqZ9MFavB1DyqJ5nxM5gSfhBMXHU2M2HvivxzhNOs6LUc1WaYTUAsLZmgWkTYHrE4zXoy+4kVuE1KlKpXpimikwjMTsDCnUw5ix2gnptgFmuJmlSWkrg1egU6pM2Eqtz+5N8PHiXxbR4coy1JdJSIUxB27SBG+M64SPNqvmHKilTfUT1MiRCmesb4jNVodNnfGuC12pmq7GY1NTFydMwZLb7mANrWnC+lEBy5KEdEBYnsEBFi1yb9Rghx7jnmLqSqZUE6QD3jfb39vXCg2bFpa4uOu/thKsLCuezMOGGpQIWINiNwepJv07YKcLauyFygi8d46GOtuvpitkuHVKjZZqgUrVIaATqKq12LRCiJsSSTt6feOca8msadF3CXnVLAegmTBEC2GqSVRDR2+RWoDrkSfisP1t2wF4hwZqUsGDqOosRO0j/ABgz/qZegAJDFuaRFo2HYWFvznAoiJV3DWNpuO3y/TB424xoVv0CT2xZ4EnNcAgK0htiAD9D2OLlQq1OnShQQ3MxsYubHtj3BaEVXupVCwudwZiOhxZStDXgYOGVRShNRKsbKYlCfUWIPcdcRZ3OsKrKQCLae5kXxZRFKRp1L0GxHsf+ML/EndmYy1jFvTfbb5+uFb6xoRUFKrFtKEjS6yY3HpfrgLxPIk06rDZT19Df9++Pmdp6VBOoTtBMjtf9cVqWaYJUUszKykAEkwcK0pV7QY1YQ4NTVlBqMadhoJUkEzG4B9oxcyRdixaqEeSNABOkb7AiN5Ed5xzw+rUWkqU4BKhQp+IkkErpi5mYHW2PvD6mqmajEWIDTAiTAUD2vA2k4jyzr5RVjOJB4k4kzAVWCkghCOuzEMfe+PYveIMwisP/AC4Kg6ZALAkWnUdyYPbrbHzAUv6bAaTwbhiUq4pyK6vXMIBAkWOmSTpVYEt0FomcVP4heIaZanlqM+VThOXmJ07ERJgbfsYH+HeEDMZqnSzhZHYToDXmSYq6uYsYjTOx3vGLni7w1TyrJToNVNQuWNMAMTsRpAgiBN/S+LzjaEQC4TxemrMlanVZ9BZAR1F+YTBBi+ogEEi84FcDNQ1i9DzKZLafu2IlZMCFuSYAgEYYOB+Ba9WlUzXmnLoASoO7xsJkaZMCQbSfXHHC8vXp0wKKqdAYM3lQpVdJ167NqBEdCIMG5xoJx0YPZDJ5LLsi5o1atSo4OgiKSEw0FSYYwZvPpE30vgtdRQFRyE8wlxMCztyf+3QMZanHqGYywy2YpeXVDBBXPMFJIXUdV1gEn5D5fc/xX7Mr5bMD7QabK1GqrSpUQQpvMGIKz3xSwJ0x98T0MumXNV6asodmOkAS1ypMbztPrhTXxlUcqvJTyxYqREQAFt1I3n1274JZviJzFDV5yUqbwAtQIY5RDRJ+Y9CYwieJ+MeZUVanlNohWdR/LMXXf3A6DCyuOjbGp/GNMUgtR2ZjqXWhIAj4SB9P3bAGlmDm8wiSC7mTUY3vAJ+LaBZSeuBHEc8j0kQMiKo1agOcnue9oHUj0wweFKlFKHnrQZsxSqLBAIBWbmwIXtP++BbboOEHM9/Dt1UVfMas+pS9MAAkFlBgzYgajPpjQeFZEZeklJbqggd4k7+uPcM4rTrCUZTYGx7/ALP0x7OZ5dLKrAvEADuTA9LHBUaHVLNgjiWWq12VRIoVJZnUwyhRCrt+Kx7iThDzvBamXpmrSrFRobzKbSp3HKGsAzCTN9vbBviHjCpRzBohWYDUqwsAACJ35osZn2wA8T+LWdKdJgSykNeIlZvJiTf9cBzQlCTl+DPVIeo7FWJ5TLVN7mY5Qb9T1wQ+2U8vTektMFmaSbuNuUHVJIXt9MWq9as4nSyAgAlpEdSyDa9v3sEemA7VGKR8QXYTEX0gR8hfEVK9j16OMnl6dR2p0dTVHN2vo6sIp7gT9JJi0YCcVoVELLUousOQOon0KiDIjY4Y8txw5dDRVFpiCdUEliSZJvImyiSbDsSRQzHGKqHylcrB1WPe9zMiewnDLeEZFXN0FzBpLQy7UTEGCP8A6YuxAubn4iJkx3x7MUuQmqpJIAA0yV3uCRzSesR8sWfCFFq+ZRzVUFWAcuxYlCdJ0rBLASGM+na1/OKGrNSygXMHWVFR1CKDcsQSYG0dIkDBleAgDhWeejVRqi8s3YICQdJgAx0tcdd5xNmM4tVxpOoi51dTf62j9nFytw1lV3UCpUElQfhHcACPripkPLIGhGetHNrBAQbwZaYJ1bH1OJRlHkTrwHBVp8LJChlcljubKBaDbfr1xxTyejMCnSqKAw36WmRabxFsd8WLVrhrpc05sPbqB6ScDcrX0aXAOqm8nsQYFvyGLRbo12MQr1KZ+IMvqb/Q++Onrk1DytJHw6TIj3/UYE5sGuzCnUUokEAkKSWbZZMtAMkmIANrXufbvs6kI6vU21Ayg6augb06e+A+1UxXEn4nmVpqdYEnZDc/PtgBUYNeAJ7bD5Y4bNSSzHUxuZ6nFzKqri6jGj8UwW0cU7gLaSfi97fX+2LFADySmxDz9QMfKKKrqF8u5A5iSFvGoj0367bYOZ95XynFF9DGKtIEagJ2NpU7iRPrhJJ1lgk8WA8zWaq5diSx+W37+s49i1mVp0tMiSwmAysQD3AYlT6GMfMT6SBTGWvxlqtcVkb7xW+IkkDTcdCYFom+DXDfE9Nai5irqr5gMddValijAjQqxC9JsfzslVKz6zYKswRp7W23vGOaGZKiVtc2FiP7jFlKSDRpnFvGNBsutGhoph3OsPIKi5nUpbqYmMKWb41VqoEMpRUEBaYIECIDQRqiN2k/rifhnAEq0HzJby0UrqUjmCkQKg1X3jre+0DAbMVHOpKSsUX+UdBv6taDvh5OQEkS57MO9JVR9SA6tIAljYTNun6Yu+G+JilNOs2hWsamhWqLqWLawYQg3gTYRGAXDa7OSCk7aTcQBv8AW2CebzMIUamhkyDBLrEEiSewG94wqbTthZ1xvi1Amn5C6StPQZYnU15a5t6WEYpUaas0VI1G0rykECB7QYJYCTJx7hPBEclmspYc34QWJAXUTpXYmTvfFyl5hrIEQTqinBQSb3gn+nc7xjNtvBhg4Pk8vTNJc1SJNZgNWhgVC2AWBzTF47nrh08PJRo1DQy1XUtWNJ0yCIYtLwQSIIjebQADhVz3iLMELSKM7oTTbkVyhjTbRIEHa8yPlgOvFvLd0bWU7wRNtmC7Gwk26+wK5FFZyBpmu0M/lMkn3lWnqLQzBgzFiTMhRaJ2AthI47xtKdR6qE6nU+WsWA2tYTJ6nYeuFvNcTpP5b6F8sNABsGiB1uIH8xxXp8X82rUaqA1MX+IJEyQBYzsRA6xfCy5O2hlgEZ/xMz2qX0nqdJIkyoPrt1we8NrSD/aNRLFNSkEQkmBGoE6o2ax6jsQlHPUnzC/doKe8ETsJ07XM72wb4bnWH2iq0FgFKjSOUXhbDreQOgxlJJYDs9xPNhXYvT1kuQAzhVF97m5M/LCpndBRucBzfSAI3BkmY29LCL9BdbitOvVCNTLEndZBJ9lItHTEvHuGpTzFKnk1AqgyHQMW1GIXSZgjmmQNmInBjG9mewH4f4i1GpqKq4uecBgTGmCZAgd5hTfBDiZq52rqK6Kag2BVgmsklviBgmBq229JevBfgxaLBswgLFf/ALhvulDSAQNIDlmE6TECJvGD/izwQKeWqVKGjUVJOimFmdlGmTEmwv72nFJXWBbzZnfB6yZelW52LkBYJACrO6gCOYkxjqkAQnKBBsBbfae9v2Md1/BOdV1oVCadJyPvKjKEJnq0mG2gdb9sH+O5CjkqbL5iuhC6WAJuNgXjSTZuVY3vtjm5P07krQXKwTUcKJ1KIN5i3uO2FfNUfMJqKCAXKipqC2BjUBuR6bd9sXM5rqmoz6E1GAoHuQAYsP7HArh1V0ZSyDTeGHwkqPbpqAt6d8S4eNcaMB3d41EWUxvzG0iRuRp6gR9cWk0srXlnQhREfCoPt/KB1tht4k61BUakDTLgp5f4VUQUAO5JMsSdz1IgYSqOVNOohIJGofIGxntjpjyQk6T0NF2aV/D/AIDRfLmqKtZAaP3hpssgEEMjbCGYABYZrgki+APG8sBSQMqz6D1P++CH8OeOGhRemiA1aTnSzkBQCeZrkBSBsTIvtj54wRRGgypuI2vf6YP0+8034v8A4DyzPjR5oAvO0YPVcotOiogB9XMZ9Db5WwOzFLSdclZ+GNybT7C+CQQCjF5sfqf7mcUk7SBIopBemJgM4UsbAAkTci0CTJwXZ1DvSVw4RjpcbMAYkT++uBOaOldVrMCfUbEfpjdclQ4VVpLTy2Sp5qVlzTg6JF+d21SJ23GElxtmaTWTK6eeyIXnNc1PSnTZYi8EvO8dBj2LOb8HI1Ss7F6NNHWmi6C1QgoHDMAwAOkrqvuRa+PYMeyVV/P8jJJbKfC+JUw6efTDIAQJCgifxA2BI6arYLVM1kkWmtGkINP7x9ZYsWMGUeVUi8e+9rK2bIphWUfGTIJnYD8pM4k0pNMFPjCk6YB5jG8GbTjR9CFoZtgTTpvHnEKbyT1It0n/AIwwNwHMUcqTrNGqZlZM2hlAjqwMx1kzGAPB+HIPKzQ6VF5JPoDJm8yenphmzOdripXzAqtE6NB5hHlrMk9wx2i/pbFKwKCct4betQauc1S1gHUnMHJMaekMWv8AMeuKGUqefXUVagQaQCypMKFgWWNRgDvvhp8O5PzkDa3SJKaY5RLKVuL3Mz02AEmWvhfgDL1sv9nYkMOdKyhQ6ySNJMcw5eve0b4RrwEG8JoKMp9mD09LKWD2RoKiA+onUQxmAbGO2FjifDUlEqQ5pzLCwBtzbDWY21E9oBwPyeRbzKgNQn7OYkAS0M07zE+s/OMCeOVmDC5INJagH/Udj398TdvQaGalVr1g5RpBeGJCoZAWGEWNxvEj1LHHzg1AGoaaKMxUXekoIIJPMTHKVEG7HtbC4eIsKNFFAXe466ju0/EfW2JuA8XKO4VRD2uTI7SV0zjOHmQWfeI1HGpYKAkqFU2FwSkd7iQOhEzgTlclVYgHUiuY1SQIHfSOeO36Yb83lhVrUiQq1KhUFwDeT1E9j0I+t8FvCvhxc0cy7OU8moo0qIVpciImVWFiAZM/FhorLoF0ZtnuHaKiqrEg7FgAwjbYmJv1OGejxmKKUFWmgvdRL/CdRdzfpNza0bW2rP8Ah2jSKIiqKVeppakVUoGKyHWRI+G4Bv6YQPHPhOhlXZqQglTaBpA5QQFOxvvOGniOQ2JHAMrNeRR85EMkANq7fEqyAb9tpkG+ClPiAXMVc3TpCir8iJ+JQLMxPdmBvckdTc4s+AuK1mzC5Sky0lzDaGcKDUA0GdLWja1oBve86fw/+G2VBPm66umFW5XlCiJg3PrYemM0+lIyuzOP/EVSrlyldgyVZVFhT5ZBuRbVaN+vrthv8HcfR3pUK9euxM6GYmkCG/DY6jBhRJi1vUl4h8N0qPkUcv8Ac+bVKllAJAIiNpIgm09TiLNfw2y5oE6mFVeY1fxHcxc23/Ib4Ck06F6jh9ioUgHgDT+NzJUAybsSQLd8BOJ8OqcSokkKlE/+irqJYf8A5WkHSCLqoE7TvAz7/wAbVaqJlq6K9NKrB4OnzBTBZQ1jA1AExvtbDnmvGLfZqpen8K1b030H7s6bHSdJNzPTFq7LBuy8igvgUUkzFfMBPJUkDlAqMUeAsLN2mIXeAJg4RuMUPLr6oFNQeRNTELqgORLETG5FrARacMfE/GlanUWkg+7ojSgYydRCM9VjHMzB2XpAJi5wJr1DmhUruEkA8umVss7Tae++Oflj1wv7hTAeezgQiHcGJgrb+xx1k6tNzLagvMWIN+ptMRJtF/ntgnV4ZTMZgKBIHKZaNQqdSf6LWtPpcVl6QuoAABgR9ev79scs4LjVhapWUqeYZWqqBBqMeu0mfnb/ADgxXdfKVVEBdpIk+pgYFMmkB5JJn9R/nFjL54sukgWv7+/fFoSb5EDyDszQYxAvf6b49k6pOqSbx+/0wW8Q5/XX80KF1hSVGwsFt2HKLYGo4UtYEEEEe+LqbymgsIGmuhkqyA6gBt+oP1t9MEuB545Wt5uWqMlQKBK7Ntuos/zH54WyxVRf2wQ4NnCxZyACpZlC2A0idMdjMbziEu0VcWPCSapo0LgHjypqZGTRUOqpVrE3qMSABp8tgsAREWjcXn5hPoMVXUDeodZ+fTHsL/6TV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60202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30039"/>
            <a:ext cx="7758652" cy="436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198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974" b="29335"/>
          <a:stretch/>
        </p:blipFill>
        <p:spPr bwMode="auto">
          <a:xfrm>
            <a:off x="533400" y="1559859"/>
            <a:ext cx="8077200" cy="203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6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0784"/>
          <a:stretch/>
        </p:blipFill>
        <p:spPr>
          <a:xfrm>
            <a:off x="0" y="-19050"/>
            <a:ext cx="9144000" cy="389440"/>
          </a:xfrm>
          <a:prstGeom prst="rect">
            <a:avLst/>
          </a:prstGeom>
        </p:spPr>
      </p:pic>
      <p:pic>
        <p:nvPicPr>
          <p:cNvPr id="5122" name="Picture 2" descr="C:\Users\lbrandt\AppData\Local\Microsoft\Windows\Temporary Internet Files\Content.Outlook\T64SFJ40\E+E+E-LikeAdsTagl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15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11625</TotalTime>
  <Words>1599</Words>
  <Application>Microsoft Office PowerPoint</Application>
  <PresentationFormat>On-screen Show (16:9)</PresentationFormat>
  <Paragraphs>438</Paragraphs>
  <Slides>47</Slides>
  <Notes>19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Shea</dc:creator>
  <cp:lastModifiedBy>Ryan Brandt</cp:lastModifiedBy>
  <cp:revision>167</cp:revision>
  <cp:lastPrinted>2013-09-15T19:24:06Z</cp:lastPrinted>
  <dcterms:created xsi:type="dcterms:W3CDTF">2013-07-05T15:27:06Z</dcterms:created>
  <dcterms:modified xsi:type="dcterms:W3CDTF">2014-03-05T17:39:43Z</dcterms:modified>
</cp:coreProperties>
</file>