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64" r:id="rId2"/>
    <p:sldId id="608" r:id="rId3"/>
    <p:sldId id="615" r:id="rId4"/>
    <p:sldId id="657" r:id="rId5"/>
    <p:sldId id="612" r:id="rId6"/>
    <p:sldId id="613" r:id="rId7"/>
    <p:sldId id="614" r:id="rId8"/>
    <p:sldId id="616" r:id="rId9"/>
    <p:sldId id="618" r:id="rId10"/>
    <p:sldId id="619" r:id="rId11"/>
    <p:sldId id="658" r:id="rId12"/>
    <p:sldId id="629" r:id="rId13"/>
    <p:sldId id="630" r:id="rId14"/>
    <p:sldId id="631" r:id="rId15"/>
    <p:sldId id="632" r:id="rId16"/>
    <p:sldId id="633" r:id="rId17"/>
    <p:sldId id="634" r:id="rId18"/>
    <p:sldId id="635" r:id="rId19"/>
    <p:sldId id="623" r:id="rId20"/>
    <p:sldId id="624" r:id="rId21"/>
    <p:sldId id="625" r:id="rId22"/>
    <p:sldId id="534" r:id="rId23"/>
    <p:sldId id="509" r:id="rId24"/>
    <p:sldId id="508" r:id="rId25"/>
    <p:sldId id="511" r:id="rId26"/>
    <p:sldId id="573" r:id="rId27"/>
    <p:sldId id="572" r:id="rId28"/>
    <p:sldId id="580" r:id="rId29"/>
    <p:sldId id="579" r:id="rId30"/>
    <p:sldId id="510" r:id="rId31"/>
    <p:sldId id="637" r:id="rId32"/>
    <p:sldId id="639" r:id="rId33"/>
    <p:sldId id="575" r:id="rId34"/>
    <p:sldId id="576" r:id="rId35"/>
    <p:sldId id="640" r:id="rId36"/>
    <p:sldId id="560" r:id="rId37"/>
    <p:sldId id="561" r:id="rId38"/>
    <p:sldId id="564" r:id="rId39"/>
    <p:sldId id="650" r:id="rId40"/>
    <p:sldId id="653" r:id="rId41"/>
    <p:sldId id="652" r:id="rId42"/>
    <p:sldId id="654" r:id="rId43"/>
    <p:sldId id="656" r:id="rId44"/>
    <p:sldId id="661" r:id="rId45"/>
    <p:sldId id="655" r:id="rId46"/>
    <p:sldId id="651" r:id="rId47"/>
    <p:sldId id="646" r:id="rId48"/>
    <p:sldId id="647" r:id="rId49"/>
    <p:sldId id="553" r:id="rId50"/>
    <p:sldId id="548" r:id="rId51"/>
    <p:sldId id="606" r:id="rId52"/>
    <p:sldId id="660" r:id="rId53"/>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1"/>
    <a:srgbClr val="77562F"/>
    <a:srgbClr val="F58227"/>
    <a:srgbClr val="66CCFF"/>
    <a:srgbClr val="FFFF99"/>
    <a:srgbClr val="EE3124"/>
    <a:srgbClr val="FFFF66"/>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28" autoAdjust="0"/>
  </p:normalViewPr>
  <p:slideViewPr>
    <p:cSldViewPr showGuides="1">
      <p:cViewPr>
        <p:scale>
          <a:sx n="71" d="100"/>
          <a:sy n="71" d="100"/>
        </p:scale>
        <p:origin x="-654" y="-732"/>
      </p:cViewPr>
      <p:guideLst>
        <p:guide orient="horz" pos="162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85E13F46-9E47-4068-B4A4-45D018E5A7ED}" type="datetimeFigureOut">
              <a:rPr lang="en-US" smtClean="0"/>
              <a:t>11/5/2013</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F4CCD1D8-2E43-480F-B34A-E680F00A284F}" type="slidenum">
              <a:rPr lang="en-US" smtClean="0"/>
              <a:t>‹#›</a:t>
            </a:fld>
            <a:endParaRPr lang="en-US"/>
          </a:p>
        </p:txBody>
      </p:sp>
    </p:spTree>
    <p:extLst>
      <p:ext uri="{BB962C8B-B14F-4D97-AF65-F5344CB8AC3E}">
        <p14:creationId xmlns:p14="http://schemas.microsoft.com/office/powerpoint/2010/main" val="4256502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7FE40D4A-32C9-4E5D-8103-7A137EED71B6}" type="datetimeFigureOut">
              <a:rPr lang="en-US" smtClean="0"/>
              <a:t>11/5/2013</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6AE19CB3-9438-45CA-8CE6-326AB769E77B}" type="slidenum">
              <a:rPr lang="en-US" smtClean="0"/>
              <a:t>‹#›</a:t>
            </a:fld>
            <a:endParaRPr lang="en-US"/>
          </a:p>
        </p:txBody>
      </p:sp>
    </p:spTree>
    <p:extLst>
      <p:ext uri="{BB962C8B-B14F-4D97-AF65-F5344CB8AC3E}">
        <p14:creationId xmlns:p14="http://schemas.microsoft.com/office/powerpoint/2010/main" val="256833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whole thing is about messages, communications...cohesive voice, bigger more powerful voice, understanding and engagement.</a:t>
            </a:r>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3</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58227"/>
                </a:solidFill>
              </a:rPr>
              <a:t>The Power of Proximity </a:t>
            </a:r>
            <a:r>
              <a:rPr lang="en-US" sz="1200" dirty="0" smtClean="0">
                <a:solidFill>
                  <a:schemeClr val="tx1">
                    <a:lumMod val="65000"/>
                    <a:lumOff val="35000"/>
                  </a:schemeClr>
                </a:solidFill>
              </a:rPr>
              <a:t>—Location and Access, between Miami, Orlando and Jacksonville, and beyond allows for </a:t>
            </a:r>
            <a:r>
              <a:rPr lang="en-US" sz="1200" b="1" i="1" dirty="0" smtClean="0">
                <a:solidFill>
                  <a:schemeClr val="tx1">
                    <a:lumMod val="65000"/>
                    <a:lumOff val="35000"/>
                  </a:schemeClr>
                </a:solidFill>
              </a:rPr>
              <a:t>shipping logistics and supply chain advantages</a:t>
            </a:r>
            <a:r>
              <a:rPr lang="en-US" sz="1200" dirty="0" smtClean="0">
                <a:solidFill>
                  <a:schemeClr val="tx1">
                    <a:lumMod val="65000"/>
                    <a:lumOff val="35000"/>
                  </a:schemeClr>
                </a:solidFill>
              </a:rPr>
              <a:t>, coupled with our economically expanding Ports, to north and south, and the global message of Quadra-modal Transportation, which exists few places in the world</a:t>
            </a:r>
            <a:r>
              <a:rPr lang="en-US" sz="1200" i="1" dirty="0" smtClean="0">
                <a:solidFill>
                  <a:schemeClr val="tx1">
                    <a:lumMod val="65000"/>
                    <a:lumOff val="35000"/>
                  </a:schemeClr>
                </a:solidFill>
              </a:rPr>
              <a:t>. </a:t>
            </a:r>
            <a:r>
              <a:rPr lang="en-US" sz="1200" b="1" i="1" dirty="0" smtClean="0">
                <a:solidFill>
                  <a:schemeClr val="tx1">
                    <a:lumMod val="65000"/>
                    <a:lumOff val="35000"/>
                  </a:schemeClr>
                </a:solidFill>
              </a:rPr>
              <a:t>Location, location, location.</a:t>
            </a:r>
            <a:endParaRPr lang="en-US" sz="1200" dirty="0" smtClean="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14</a:t>
            </a:fld>
            <a:endParaRPr lang="en-US"/>
          </a:p>
        </p:txBody>
      </p:sp>
    </p:spTree>
    <p:extLst>
      <p:ext uri="{BB962C8B-B14F-4D97-AF65-F5344CB8AC3E}">
        <p14:creationId xmlns:p14="http://schemas.microsoft.com/office/powerpoint/2010/main" val="312044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58227"/>
                </a:solidFill>
              </a:rPr>
              <a:t>Cultural Diversity. </a:t>
            </a:r>
            <a:r>
              <a:rPr lang="en-US" sz="1200" dirty="0" smtClean="0">
                <a:solidFill>
                  <a:schemeClr val="tx1">
                    <a:lumMod val="65000"/>
                    <a:lumOff val="35000"/>
                  </a:schemeClr>
                </a:solidFill>
              </a:rPr>
              <a:t>Positioning Palm Bay as part of the </a:t>
            </a:r>
            <a:r>
              <a:rPr lang="en-US" sz="1200" b="1" i="1" dirty="0" smtClean="0">
                <a:solidFill>
                  <a:schemeClr val="tx1">
                    <a:lumMod val="65000"/>
                    <a:lumOff val="35000"/>
                  </a:schemeClr>
                </a:solidFill>
              </a:rPr>
              <a:t>Global Community</a:t>
            </a:r>
            <a:r>
              <a:rPr lang="en-US" sz="1200" dirty="0" smtClean="0">
                <a:solidFill>
                  <a:schemeClr val="tx1">
                    <a:lumMod val="65000"/>
                    <a:lumOff val="35000"/>
                  </a:schemeClr>
                </a:solidFill>
              </a:rPr>
              <a:t>, with Openness to Ideas, an Opportunity to Belong, a Respect for Differences and Traditions -- </a:t>
            </a:r>
            <a:r>
              <a:rPr lang="en-US" sz="1200" i="1" dirty="0" smtClean="0">
                <a:solidFill>
                  <a:schemeClr val="tx1">
                    <a:lumMod val="65000"/>
                    <a:lumOff val="35000"/>
                  </a:schemeClr>
                </a:solidFill>
              </a:rPr>
              <a:t>where our youth can actually prepare for a world of opportunities</a:t>
            </a:r>
            <a:r>
              <a:rPr lang="en-US" sz="1200" dirty="0" smtClean="0">
                <a:solidFill>
                  <a:schemeClr val="tx1">
                    <a:lumMod val="65000"/>
                    <a:lumOff val="35000"/>
                  </a:schemeClr>
                </a:solidFill>
              </a:rPr>
              <a:t>, be able to thrive in a diverse world, become good and savvy citizens of the globe, in a safe place to grow.  </a:t>
            </a:r>
            <a:r>
              <a:rPr lang="en-US" sz="1200" b="1" dirty="0" smtClean="0">
                <a:solidFill>
                  <a:schemeClr val="tx1">
                    <a:lumMod val="65000"/>
                    <a:lumOff val="35000"/>
                  </a:schemeClr>
                </a:solidFill>
              </a:rPr>
              <a:t>Offering global perspectives and support for business.</a:t>
            </a:r>
          </a:p>
          <a:p>
            <a:endParaRPr lang="en-US"/>
          </a:p>
        </p:txBody>
      </p:sp>
      <p:sp>
        <p:nvSpPr>
          <p:cNvPr id="4" name="Slide Number Placeholder 3"/>
          <p:cNvSpPr>
            <a:spLocks noGrp="1"/>
          </p:cNvSpPr>
          <p:nvPr>
            <p:ph type="sldNum" sz="quarter" idx="10"/>
          </p:nvPr>
        </p:nvSpPr>
        <p:spPr/>
        <p:txBody>
          <a:bodyPr/>
          <a:lstStyle/>
          <a:p>
            <a:fld id="{6AE19CB3-9438-45CA-8CE6-326AB769E77B}" type="slidenum">
              <a:rPr lang="en-US" smtClean="0"/>
              <a:t>15</a:t>
            </a:fld>
            <a:endParaRPr lang="en-US"/>
          </a:p>
        </p:txBody>
      </p:sp>
    </p:spTree>
    <p:extLst>
      <p:ext uri="{BB962C8B-B14F-4D97-AF65-F5344CB8AC3E}">
        <p14:creationId xmlns:p14="http://schemas.microsoft.com/office/powerpoint/2010/main" val="112477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58227"/>
                </a:solidFill>
              </a:rPr>
              <a:t>Openness </a:t>
            </a:r>
            <a:r>
              <a:rPr lang="en-US" sz="1200" dirty="0" smtClean="0">
                <a:solidFill>
                  <a:schemeClr val="tx1">
                    <a:lumMod val="65000"/>
                    <a:lumOff val="35000"/>
                  </a:schemeClr>
                </a:solidFill>
              </a:rPr>
              <a:t>— This secondary theme naturally recurs.  Palm Bay represents openness in many ways: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spaces, land;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to unique or innovative land-use solutions; the incredible </a:t>
            </a:r>
            <a:r>
              <a:rPr lang="en-US" sz="1200" b="1" dirty="0" smtClean="0">
                <a:solidFill>
                  <a:schemeClr val="tx1">
                    <a:lumMod val="65000"/>
                    <a:lumOff val="35000"/>
                  </a:schemeClr>
                </a:solidFill>
              </a:rPr>
              <a:t>open spaces </a:t>
            </a:r>
            <a:r>
              <a:rPr lang="en-US" sz="1200" dirty="0" smtClean="0">
                <a:solidFill>
                  <a:schemeClr val="tx1">
                    <a:lumMod val="65000"/>
                    <a:lumOff val="35000"/>
                  </a:schemeClr>
                </a:solidFill>
              </a:rPr>
              <a:t>outdoors; population diversity; </a:t>
            </a:r>
            <a:r>
              <a:rPr lang="en-US" sz="1200" b="1" dirty="0" smtClean="0">
                <a:solidFill>
                  <a:schemeClr val="tx1">
                    <a:lumMod val="65000"/>
                    <a:lumOff val="35000"/>
                  </a:schemeClr>
                </a:solidFill>
              </a:rPr>
              <a:t>openly</a:t>
            </a:r>
            <a:r>
              <a:rPr lang="en-US" sz="1200" dirty="0" smtClean="0">
                <a:solidFill>
                  <a:schemeClr val="tx1">
                    <a:lumMod val="65000"/>
                    <a:lumOff val="35000"/>
                  </a:schemeClr>
                </a:solidFill>
              </a:rPr>
              <a:t> family oriented, with family-centric values; grounded; efforts to create a </a:t>
            </a:r>
            <a:r>
              <a:rPr lang="en-US" sz="1200" b="1" dirty="0" smtClean="0">
                <a:solidFill>
                  <a:schemeClr val="tx1">
                    <a:lumMod val="65000"/>
                    <a:lumOff val="35000"/>
                  </a:schemeClr>
                </a:solidFill>
              </a:rPr>
              <a:t>safe and open </a:t>
            </a:r>
            <a:r>
              <a:rPr lang="en-US" sz="1200" dirty="0" smtClean="0">
                <a:solidFill>
                  <a:schemeClr val="tx1">
                    <a:lumMod val="65000"/>
                    <a:lumOff val="35000"/>
                  </a:schemeClr>
                </a:solidFill>
              </a:rPr>
              <a:t>city; a global outlook; welcoming; </a:t>
            </a:r>
            <a:r>
              <a:rPr lang="en-US" sz="1200" b="1" dirty="0" smtClean="0">
                <a:solidFill>
                  <a:schemeClr val="tx1">
                    <a:lumMod val="65000"/>
                    <a:lumOff val="35000"/>
                  </a:schemeClr>
                </a:solidFill>
              </a:rPr>
              <a:t>open-ended</a:t>
            </a:r>
            <a:r>
              <a:rPr lang="en-US" sz="1200" dirty="0" smtClean="0">
                <a:solidFill>
                  <a:schemeClr val="tx1">
                    <a:lumMod val="65000"/>
                    <a:lumOff val="35000"/>
                  </a:schemeClr>
                </a:solidFill>
              </a:rPr>
              <a:t> opportunity. </a:t>
            </a:r>
            <a:r>
              <a:rPr lang="en-US" sz="1200" i="1" dirty="0" smtClean="0">
                <a:solidFill>
                  <a:schemeClr val="tx1">
                    <a:lumMod val="65000"/>
                    <a:lumOff val="35000"/>
                  </a:schemeClr>
                </a:solidFill>
              </a:rPr>
              <a:t>Emerging, not concluding.</a:t>
            </a:r>
            <a:endParaRPr lang="en-US" sz="1200" i="1"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6AE19CB3-9438-45CA-8CE6-326AB769E77B}" type="slidenum">
              <a:rPr lang="en-US" smtClean="0"/>
              <a:t>18</a:t>
            </a:fld>
            <a:endParaRPr lang="en-US"/>
          </a:p>
        </p:txBody>
      </p:sp>
    </p:spTree>
    <p:extLst>
      <p:ext uri="{BB962C8B-B14F-4D97-AF65-F5344CB8AC3E}">
        <p14:creationId xmlns:p14="http://schemas.microsoft.com/office/powerpoint/2010/main" val="261597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19</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20</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very grounding. Generational</a:t>
            </a:r>
            <a:r>
              <a:rPr lang="en-US" baseline="0" dirty="0" smtClean="0"/>
              <a:t> connectivity, citizen satisfaction, generationally powerful stories, long term voice. And health </a:t>
            </a:r>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21</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23</a:t>
            </a:fld>
            <a:endParaRPr lang="en-US"/>
          </a:p>
        </p:txBody>
      </p:sp>
    </p:spTree>
    <p:extLst>
      <p:ext uri="{BB962C8B-B14F-4D97-AF65-F5344CB8AC3E}">
        <p14:creationId xmlns:p14="http://schemas.microsoft.com/office/powerpoint/2010/main" val="21074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all people need to know is </a:t>
            </a:r>
            <a:br>
              <a:rPr lang="en-US" dirty="0" smtClean="0"/>
            </a:br>
            <a:r>
              <a:rPr lang="en-US" dirty="0" smtClean="0"/>
              <a:t>WHAT IS THE PLAN? DO WE BELIEVE IT HAS A SHOT AT COMING TRUE? HOW LONG WILL IT TAKE TO GET THERE, MORE OR LESS?</a:t>
            </a:r>
          </a:p>
          <a:p>
            <a:r>
              <a:rPr lang="en-US" dirty="0" smtClean="0"/>
              <a:t>AND ... If we have done our job right at that point, then ... They may also ask: </a:t>
            </a:r>
            <a:r>
              <a:rPr lang="en-US" sz="1100" dirty="0" smtClean="0"/>
              <a:t>HOW CAN I HELP? HOW DO I, MY COMPANY, MY ORGANIZATION, MY NEIGHBORHOOD GET BEHIND THIS? MOVE IT FORWARD? </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30</a:t>
            </a:fld>
            <a:endParaRPr lang="en-US"/>
          </a:p>
        </p:txBody>
      </p:sp>
    </p:spTree>
    <p:extLst>
      <p:ext uri="{BB962C8B-B14F-4D97-AF65-F5344CB8AC3E}">
        <p14:creationId xmlns:p14="http://schemas.microsoft.com/office/powerpoint/2010/main" val="94352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35</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38</a:t>
            </a:fld>
            <a:endParaRPr lang="en-US"/>
          </a:p>
        </p:txBody>
      </p:sp>
    </p:spTree>
    <p:extLst>
      <p:ext uri="{BB962C8B-B14F-4D97-AF65-F5344CB8AC3E}">
        <p14:creationId xmlns:p14="http://schemas.microsoft.com/office/powerpoint/2010/main" val="51313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5</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Brandt </a:t>
            </a:r>
            <a:r>
              <a:rPr lang="en-US" sz="1200" kern="1200" dirty="0" err="1" smtClean="0">
                <a:solidFill>
                  <a:schemeClr val="tx1"/>
                </a:solidFill>
                <a:effectLst/>
                <a:latin typeface="+mn-lt"/>
                <a:ea typeface="+mn-ea"/>
                <a:cs typeface="+mn-cs"/>
              </a:rPr>
              <a:t>Ronat’s</a:t>
            </a:r>
            <a:r>
              <a:rPr lang="en-US" sz="1200" kern="1200" dirty="0" smtClean="0">
                <a:solidFill>
                  <a:schemeClr val="tx1"/>
                </a:solidFill>
                <a:effectLst/>
                <a:latin typeface="+mn-lt"/>
                <a:ea typeface="+mn-ea"/>
                <a:cs typeface="+mn-cs"/>
              </a:rPr>
              <a:t> recommendation for positioning Palm Bay’s economic</a:t>
            </a:r>
            <a:r>
              <a:rPr lang="en-US" sz="1200" kern="1200" baseline="0" dirty="0" smtClean="0">
                <a:solidFill>
                  <a:schemeClr val="tx1"/>
                </a:solidFill>
                <a:effectLst/>
                <a:latin typeface="+mn-lt"/>
                <a:ea typeface="+mn-ea"/>
                <a:cs typeface="+mn-cs"/>
              </a:rPr>
              <a:t> development outreach</a:t>
            </a:r>
            <a:r>
              <a:rPr lang="en-US" sz="1200" kern="1200" dirty="0" smtClean="0">
                <a:solidFill>
                  <a:schemeClr val="tx1"/>
                </a:solidFill>
                <a:effectLst/>
                <a:latin typeface="+mn-lt"/>
                <a:ea typeface="+mn-ea"/>
                <a:cs typeface="+mn-cs"/>
              </a:rPr>
              <a:t> is in one part centered around the </a:t>
            </a:r>
            <a:r>
              <a:rPr lang="en-US" sz="1200" i="1" kern="1200" dirty="0" smtClean="0">
                <a:solidFill>
                  <a:schemeClr val="tx1"/>
                </a:solidFill>
                <a:effectLst/>
                <a:latin typeface="+mn-lt"/>
                <a:ea typeface="+mn-ea"/>
                <a:cs typeface="+mn-cs"/>
              </a:rPr>
              <a:t>simplicity of the phrase itself </a:t>
            </a:r>
            <a:r>
              <a:rPr lang="en-US" sz="1200" kern="1200" dirty="0" smtClean="0">
                <a:solidFill>
                  <a:schemeClr val="tx1"/>
                </a:solidFill>
                <a:effectLst/>
                <a:latin typeface="+mn-lt"/>
                <a:ea typeface="+mn-ea"/>
                <a:cs typeface="+mn-cs"/>
              </a:rPr>
              <a:t>and its effectively </a:t>
            </a:r>
            <a:r>
              <a:rPr lang="en-US" sz="1200" i="1" kern="1200" dirty="0" smtClean="0">
                <a:solidFill>
                  <a:schemeClr val="tx1"/>
                </a:solidFill>
                <a:effectLst/>
                <a:latin typeface="+mn-lt"/>
                <a:ea typeface="+mn-ea"/>
                <a:cs typeface="+mn-cs"/>
              </a:rPr>
              <a:t>unassuming opening and surprisingly powerful stance</a:t>
            </a:r>
            <a:r>
              <a:rPr lang="en-US" sz="1200" kern="1200" dirty="0" smtClean="0">
                <a:solidFill>
                  <a:schemeClr val="tx1"/>
                </a:solidFill>
                <a:effectLst/>
                <a:latin typeface="+mn-lt"/>
                <a:ea typeface="+mn-ea"/>
                <a:cs typeface="+mn-cs"/>
              </a:rPr>
              <a:t>, when seen in context of its many, many positive, related implications.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idea of being </a:t>
            </a:r>
            <a:r>
              <a:rPr lang="en-US" sz="1200" b="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has edges.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not expected.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not something every City can say or then also load with actual relevant business or economic development value.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a way to identify the essential (and hidden, not instantly seen, vast and secret) economic opportunity within Palm Bay.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is also a way to honor the residents and support the incredible natural assets of Palm Bay.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crucial to note the </a:t>
            </a:r>
            <a:r>
              <a:rPr lang="en-US" sz="1200" b="1" i="1" kern="1200" dirty="0" smtClean="0">
                <a:solidFill>
                  <a:schemeClr val="tx1"/>
                </a:solidFill>
                <a:effectLst/>
                <a:latin typeface="+mn-lt"/>
                <a:ea typeface="+mn-ea"/>
                <a:cs typeface="+mn-cs"/>
              </a:rPr>
              <a:t>underpinnings </a:t>
            </a:r>
            <a:r>
              <a:rPr lang="en-US" sz="1200" kern="1200" dirty="0" smtClean="0">
                <a:solidFill>
                  <a:schemeClr val="tx1"/>
                </a:solidFill>
                <a:effectLst/>
                <a:latin typeface="+mn-lt"/>
                <a:ea typeface="+mn-ea"/>
                <a:cs typeface="+mn-cs"/>
              </a:rPr>
              <a:t>in the phrase:  and explore </a:t>
            </a:r>
            <a:r>
              <a:rPr lang="en-US" sz="1200" i="1" kern="1200" dirty="0" smtClean="0">
                <a:solidFill>
                  <a:schemeClr val="tx1"/>
                </a:solidFill>
                <a:effectLst/>
                <a:latin typeface="+mn-lt"/>
                <a:ea typeface="+mn-ea"/>
                <a:cs typeface="+mn-cs"/>
              </a:rPr>
              <a:t>its other stunning resonating implications.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this we can provide a full portrait of a geographically and recreationally rich area, unsurpassed beauty and a lifestyle in Florida that is enviable.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creative concept of being </a:t>
            </a:r>
            <a:r>
              <a:rPr lang="en-US" sz="1200" b="1" i="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literally establishes Palm Bay as </a:t>
            </a:r>
            <a:r>
              <a:rPr lang="en-US" sz="1200" i="1" kern="1200" dirty="0" smtClean="0">
                <a:solidFill>
                  <a:schemeClr val="tx1"/>
                </a:solidFill>
                <a:effectLst/>
                <a:latin typeface="+mn-lt"/>
                <a:ea typeface="+mn-ea"/>
                <a:cs typeface="+mn-cs"/>
              </a:rPr>
              <a:t>a welcoming place</a:t>
            </a:r>
            <a:r>
              <a:rPr lang="en-US" sz="1200" kern="1200" dirty="0" smtClean="0">
                <a:solidFill>
                  <a:schemeClr val="tx1"/>
                </a:solidFill>
                <a:effectLst/>
                <a:latin typeface="+mn-lt"/>
                <a:ea typeface="+mn-ea"/>
                <a:cs typeface="+mn-cs"/>
              </a:rPr>
              <a:t> of opportunity with a strong identity and </a:t>
            </a:r>
            <a:r>
              <a:rPr lang="en-US" sz="1200" i="1" kern="1200" dirty="0" smtClean="0">
                <a:solidFill>
                  <a:schemeClr val="tx1"/>
                </a:solidFill>
                <a:effectLst/>
                <a:latin typeface="+mn-lt"/>
                <a:ea typeface="+mn-ea"/>
                <a:cs typeface="+mn-cs"/>
              </a:rPr>
              <a:t>solving nature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implicates a </a:t>
            </a:r>
            <a:r>
              <a:rPr lang="en-US" sz="1200" i="1" kern="1200" dirty="0" smtClean="0">
                <a:solidFill>
                  <a:schemeClr val="tx1"/>
                </a:solidFill>
                <a:effectLst/>
                <a:latin typeface="+mn-lt"/>
                <a:ea typeface="+mn-ea"/>
                <a:cs typeface="+mn-cs"/>
              </a:rPr>
              <a:t>willingness</a:t>
            </a:r>
            <a:r>
              <a:rPr lang="en-US" sz="1200" kern="1200" dirty="0" smtClean="0">
                <a:solidFill>
                  <a:schemeClr val="tx1"/>
                </a:solidFill>
                <a:effectLst/>
                <a:latin typeface="+mn-lt"/>
                <a:ea typeface="+mn-ea"/>
                <a:cs typeface="+mn-cs"/>
              </a:rPr>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traditional use of the phrase </a:t>
            </a:r>
            <a:r>
              <a:rPr lang="en-US" sz="1200" b="1" i="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is a phrase attributed to </a:t>
            </a:r>
            <a:r>
              <a:rPr lang="en-US" sz="1200" b="1" i="1" kern="1200" dirty="0" smtClean="0">
                <a:solidFill>
                  <a:schemeClr val="tx1"/>
                </a:solidFill>
                <a:effectLst/>
                <a:latin typeface="+mn-lt"/>
                <a:ea typeface="+mn-ea"/>
                <a:cs typeface="+mn-cs"/>
              </a:rPr>
              <a:t>‘people’</a:t>
            </a:r>
            <a:r>
              <a:rPr lang="en-US" sz="1200" kern="1200" dirty="0" smtClean="0">
                <a:solidFill>
                  <a:schemeClr val="tx1"/>
                </a:solidFill>
                <a:effectLst/>
                <a:latin typeface="+mn-lt"/>
                <a:ea typeface="+mn-ea"/>
                <a:cs typeface="+mn-cs"/>
              </a:rPr>
              <a:t> which we think is an important point—that this profiles the people of the City of Palm Bay as accessible, direct, friendly, </a:t>
            </a:r>
            <a:r>
              <a:rPr lang="en-US" sz="1200" i="1" kern="1200" dirty="0" smtClean="0">
                <a:solidFill>
                  <a:schemeClr val="tx1"/>
                </a:solidFill>
                <a:effectLst/>
                <a:latin typeface="+mn-lt"/>
                <a:ea typeface="+mn-ea"/>
                <a:cs typeface="+mn-cs"/>
              </a:rPr>
              <a:t>have conversations, meet you on level ground and look you in the eye</a:t>
            </a:r>
            <a:r>
              <a:rPr lang="en-US" sz="1200" kern="1200" dirty="0" smtClean="0">
                <a:solidFill>
                  <a:schemeClr val="tx1"/>
                </a:solidFill>
                <a:effectLst/>
                <a:latin typeface="+mn-lt"/>
                <a:ea typeface="+mn-ea"/>
                <a:cs typeface="+mn-cs"/>
              </a:rPr>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39</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800"/>
              </a:lnSpc>
              <a:buClr>
                <a:srgbClr val="F58227"/>
              </a:buClr>
            </a:pPr>
            <a:r>
              <a:rPr lang="en-US" sz="1200" dirty="0" smtClean="0">
                <a:solidFill>
                  <a:schemeClr val="tx1">
                    <a:lumMod val="65000"/>
                    <a:lumOff val="35000"/>
                  </a:schemeClr>
                </a:solidFill>
              </a:rPr>
              <a:t>CLUES: Palm Bay represents </a:t>
            </a:r>
            <a:r>
              <a:rPr lang="en-US" sz="1200" b="1" dirty="0" smtClean="0">
                <a:solidFill>
                  <a:srgbClr val="F58227"/>
                </a:solidFill>
              </a:rPr>
              <a:t>Openness:</a:t>
            </a:r>
          </a:p>
          <a:p>
            <a:pPr>
              <a:lnSpc>
                <a:spcPts val="4800"/>
              </a:lnSpc>
              <a:buClr>
                <a:srgbClr val="F58227"/>
              </a:buClr>
            </a:pPr>
            <a:r>
              <a:rPr lang="en-US" sz="1200" dirty="0" smtClean="0">
                <a:solidFill>
                  <a:schemeClr val="tx1">
                    <a:lumMod val="65000"/>
                    <a:lumOff val="35000"/>
                  </a:schemeClr>
                </a:solidFill>
              </a:rPr>
              <a:t>1.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and available richness and sheer amount of land   2. Innovative leaders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to working a solution (</a:t>
            </a:r>
            <a:r>
              <a:rPr lang="en-US" sz="1200" i="1" dirty="0" smtClean="0">
                <a:solidFill>
                  <a:schemeClr val="tx1">
                    <a:lumMod val="65000"/>
                    <a:lumOff val="35000"/>
                  </a:schemeClr>
                </a:solidFill>
              </a:rPr>
              <a:t>grounded, down to earth people, not afraid to get their hands in and help solve</a:t>
            </a:r>
            <a:r>
              <a:rPr lang="en-US" sz="1200" dirty="0" smtClean="0">
                <a:solidFill>
                  <a:schemeClr val="tx1">
                    <a:lumMod val="65000"/>
                    <a:lumOff val="35000"/>
                  </a:schemeClr>
                </a:solidFill>
              </a:rPr>
              <a:t>)  3. </a:t>
            </a:r>
            <a:r>
              <a:rPr lang="en-US" sz="1200" b="1" dirty="0" smtClean="0">
                <a:solidFill>
                  <a:schemeClr val="tx1">
                    <a:lumMod val="65000"/>
                    <a:lumOff val="35000"/>
                  </a:schemeClr>
                </a:solidFill>
              </a:rPr>
              <a:t>Open-ended</a:t>
            </a:r>
            <a:r>
              <a:rPr lang="en-US" sz="1200" dirty="0" smtClean="0">
                <a:solidFill>
                  <a:schemeClr val="tx1">
                    <a:lumMod val="65000"/>
                    <a:lumOff val="35000"/>
                  </a:schemeClr>
                </a:solidFill>
              </a:rPr>
              <a:t> opportunity in an area that is </a:t>
            </a:r>
            <a:r>
              <a:rPr lang="en-US" sz="1200" b="1" dirty="0" smtClean="0">
                <a:solidFill>
                  <a:srgbClr val="F58227"/>
                </a:solidFill>
              </a:rPr>
              <a:t>EMERGING</a:t>
            </a:r>
            <a:r>
              <a:rPr lang="en-US" sz="1200" dirty="0" smtClean="0">
                <a:solidFill>
                  <a:schemeClr val="tx1">
                    <a:lumMod val="65000"/>
                    <a:lumOff val="35000"/>
                  </a:schemeClr>
                </a:solidFill>
              </a:rPr>
              <a:t>. With people that are open.</a:t>
            </a:r>
            <a:endParaRPr lang="en-US" sz="1200" b="1" dirty="0" smtClean="0">
              <a:solidFill>
                <a:srgbClr val="F58227"/>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40</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800"/>
              </a:lnSpc>
              <a:buClr>
                <a:srgbClr val="F58227"/>
              </a:buClr>
            </a:pPr>
            <a:r>
              <a:rPr lang="en-US" sz="1200" dirty="0" smtClean="0">
                <a:solidFill>
                  <a:schemeClr val="tx1">
                    <a:lumMod val="65000"/>
                    <a:lumOff val="35000"/>
                  </a:schemeClr>
                </a:solidFill>
              </a:rPr>
              <a:t>CLUES: Palm Bay represents </a:t>
            </a:r>
            <a:r>
              <a:rPr lang="en-US" sz="1200" b="1" dirty="0" smtClean="0">
                <a:solidFill>
                  <a:srgbClr val="F58227"/>
                </a:solidFill>
              </a:rPr>
              <a:t>Openness:</a:t>
            </a:r>
          </a:p>
          <a:p>
            <a:pPr>
              <a:lnSpc>
                <a:spcPts val="4800"/>
              </a:lnSpc>
              <a:buClr>
                <a:srgbClr val="F58227"/>
              </a:buClr>
            </a:pPr>
            <a:r>
              <a:rPr lang="en-US" sz="1200" dirty="0" smtClean="0">
                <a:solidFill>
                  <a:schemeClr val="tx1">
                    <a:lumMod val="65000"/>
                    <a:lumOff val="35000"/>
                  </a:schemeClr>
                </a:solidFill>
              </a:rPr>
              <a:t>1.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and available richness and sheer amount of land   2. Innovative leaders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to working a solution (</a:t>
            </a:r>
            <a:r>
              <a:rPr lang="en-US" sz="1200" i="1" dirty="0" smtClean="0">
                <a:solidFill>
                  <a:schemeClr val="tx1">
                    <a:lumMod val="65000"/>
                    <a:lumOff val="35000"/>
                  </a:schemeClr>
                </a:solidFill>
              </a:rPr>
              <a:t>grounded, down to earth people, not afraid to get their hands in and help solve</a:t>
            </a:r>
            <a:r>
              <a:rPr lang="en-US" sz="1200" dirty="0" smtClean="0">
                <a:solidFill>
                  <a:schemeClr val="tx1">
                    <a:lumMod val="65000"/>
                    <a:lumOff val="35000"/>
                  </a:schemeClr>
                </a:solidFill>
              </a:rPr>
              <a:t>)  3. </a:t>
            </a:r>
            <a:r>
              <a:rPr lang="en-US" sz="1200" b="1" dirty="0" smtClean="0">
                <a:solidFill>
                  <a:schemeClr val="tx1">
                    <a:lumMod val="65000"/>
                    <a:lumOff val="35000"/>
                  </a:schemeClr>
                </a:solidFill>
              </a:rPr>
              <a:t>Open-ended</a:t>
            </a:r>
            <a:r>
              <a:rPr lang="en-US" sz="1200" dirty="0" smtClean="0">
                <a:solidFill>
                  <a:schemeClr val="tx1">
                    <a:lumMod val="65000"/>
                    <a:lumOff val="35000"/>
                  </a:schemeClr>
                </a:solidFill>
              </a:rPr>
              <a:t> opportunity in an area that is </a:t>
            </a:r>
            <a:r>
              <a:rPr lang="en-US" sz="1200" b="1" dirty="0" smtClean="0">
                <a:solidFill>
                  <a:srgbClr val="F58227"/>
                </a:solidFill>
              </a:rPr>
              <a:t>EMERGING</a:t>
            </a:r>
            <a:r>
              <a:rPr lang="en-US" sz="1200" dirty="0" smtClean="0">
                <a:solidFill>
                  <a:schemeClr val="tx1">
                    <a:lumMod val="65000"/>
                    <a:lumOff val="35000"/>
                  </a:schemeClr>
                </a:solidFill>
              </a:rPr>
              <a:t>. With people that are open.</a:t>
            </a:r>
            <a:endParaRPr lang="en-US" sz="1200" b="1" dirty="0" smtClean="0">
              <a:solidFill>
                <a:srgbClr val="F58227"/>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41</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800"/>
              </a:lnSpc>
              <a:buClr>
                <a:srgbClr val="F58227"/>
              </a:buClr>
            </a:pPr>
            <a:r>
              <a:rPr lang="en-US" sz="1200" dirty="0" smtClean="0">
                <a:solidFill>
                  <a:schemeClr val="tx1">
                    <a:lumMod val="65000"/>
                    <a:lumOff val="35000"/>
                  </a:schemeClr>
                </a:solidFill>
              </a:rPr>
              <a:t>CLUES: Palm Bay represents </a:t>
            </a:r>
            <a:r>
              <a:rPr lang="en-US" sz="1200" b="1" dirty="0" smtClean="0">
                <a:solidFill>
                  <a:srgbClr val="F58227"/>
                </a:solidFill>
              </a:rPr>
              <a:t>Openness:</a:t>
            </a:r>
          </a:p>
          <a:p>
            <a:pPr>
              <a:lnSpc>
                <a:spcPts val="4800"/>
              </a:lnSpc>
              <a:buClr>
                <a:srgbClr val="F58227"/>
              </a:buClr>
            </a:pPr>
            <a:r>
              <a:rPr lang="en-US" sz="1200" dirty="0" smtClean="0">
                <a:solidFill>
                  <a:schemeClr val="tx1">
                    <a:lumMod val="65000"/>
                    <a:lumOff val="35000"/>
                  </a:schemeClr>
                </a:solidFill>
              </a:rPr>
              <a:t>1.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and available richness and sheer amount of land   2. Innovative leaders </a:t>
            </a:r>
            <a:r>
              <a:rPr lang="en-US" sz="1200" b="1" dirty="0" smtClean="0">
                <a:solidFill>
                  <a:schemeClr val="tx1">
                    <a:lumMod val="65000"/>
                    <a:lumOff val="35000"/>
                  </a:schemeClr>
                </a:solidFill>
              </a:rPr>
              <a:t>Open</a:t>
            </a:r>
            <a:r>
              <a:rPr lang="en-US" sz="1200" dirty="0" smtClean="0">
                <a:solidFill>
                  <a:schemeClr val="tx1">
                    <a:lumMod val="65000"/>
                    <a:lumOff val="35000"/>
                  </a:schemeClr>
                </a:solidFill>
              </a:rPr>
              <a:t> to working a solution (</a:t>
            </a:r>
            <a:r>
              <a:rPr lang="en-US" sz="1200" i="1" dirty="0" smtClean="0">
                <a:solidFill>
                  <a:schemeClr val="tx1">
                    <a:lumMod val="65000"/>
                    <a:lumOff val="35000"/>
                  </a:schemeClr>
                </a:solidFill>
              </a:rPr>
              <a:t>grounded, down to earth people, not afraid to get their hands in and help solve</a:t>
            </a:r>
            <a:r>
              <a:rPr lang="en-US" sz="1200" dirty="0" smtClean="0">
                <a:solidFill>
                  <a:schemeClr val="tx1">
                    <a:lumMod val="65000"/>
                    <a:lumOff val="35000"/>
                  </a:schemeClr>
                </a:solidFill>
              </a:rPr>
              <a:t>)  3. </a:t>
            </a:r>
            <a:r>
              <a:rPr lang="en-US" sz="1200" b="1" dirty="0" smtClean="0">
                <a:solidFill>
                  <a:schemeClr val="tx1">
                    <a:lumMod val="65000"/>
                    <a:lumOff val="35000"/>
                  </a:schemeClr>
                </a:solidFill>
              </a:rPr>
              <a:t>Open-ended</a:t>
            </a:r>
            <a:r>
              <a:rPr lang="en-US" sz="1200" dirty="0" smtClean="0">
                <a:solidFill>
                  <a:schemeClr val="tx1">
                    <a:lumMod val="65000"/>
                    <a:lumOff val="35000"/>
                  </a:schemeClr>
                </a:solidFill>
              </a:rPr>
              <a:t> opportunity in an area that is </a:t>
            </a:r>
            <a:r>
              <a:rPr lang="en-US" sz="1200" b="1" dirty="0" smtClean="0">
                <a:solidFill>
                  <a:srgbClr val="F58227"/>
                </a:solidFill>
              </a:rPr>
              <a:t>EMERGING</a:t>
            </a:r>
            <a:r>
              <a:rPr lang="en-US" sz="1200" dirty="0" smtClean="0">
                <a:solidFill>
                  <a:schemeClr val="tx1">
                    <a:lumMod val="65000"/>
                    <a:lumOff val="35000"/>
                  </a:schemeClr>
                </a:solidFill>
              </a:rPr>
              <a:t>. With people that are open.</a:t>
            </a:r>
            <a:endParaRPr lang="en-US" sz="1200" b="1" dirty="0" smtClean="0">
              <a:solidFill>
                <a:srgbClr val="F58227"/>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42</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45</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Brandt </a:t>
            </a:r>
            <a:r>
              <a:rPr lang="en-US" sz="1200" kern="1200" dirty="0" err="1" smtClean="0">
                <a:solidFill>
                  <a:schemeClr val="tx1"/>
                </a:solidFill>
                <a:effectLst/>
                <a:latin typeface="+mn-lt"/>
                <a:ea typeface="+mn-ea"/>
                <a:cs typeface="+mn-cs"/>
              </a:rPr>
              <a:t>Ronat’s</a:t>
            </a:r>
            <a:r>
              <a:rPr lang="en-US" sz="1200" kern="1200" dirty="0" smtClean="0">
                <a:solidFill>
                  <a:schemeClr val="tx1"/>
                </a:solidFill>
                <a:effectLst/>
                <a:latin typeface="+mn-lt"/>
                <a:ea typeface="+mn-ea"/>
                <a:cs typeface="+mn-cs"/>
              </a:rPr>
              <a:t> recommendation for positioning Palm Bay’s economic</a:t>
            </a:r>
            <a:r>
              <a:rPr lang="en-US" sz="1200" kern="1200" baseline="0" dirty="0" smtClean="0">
                <a:solidFill>
                  <a:schemeClr val="tx1"/>
                </a:solidFill>
                <a:effectLst/>
                <a:latin typeface="+mn-lt"/>
                <a:ea typeface="+mn-ea"/>
                <a:cs typeface="+mn-cs"/>
              </a:rPr>
              <a:t> development outreach</a:t>
            </a:r>
            <a:r>
              <a:rPr lang="en-US" sz="1200" kern="1200" dirty="0" smtClean="0">
                <a:solidFill>
                  <a:schemeClr val="tx1"/>
                </a:solidFill>
                <a:effectLst/>
                <a:latin typeface="+mn-lt"/>
                <a:ea typeface="+mn-ea"/>
                <a:cs typeface="+mn-cs"/>
              </a:rPr>
              <a:t> is in one part centered around the </a:t>
            </a:r>
            <a:r>
              <a:rPr lang="en-US" sz="1200" i="1" kern="1200" dirty="0" smtClean="0">
                <a:solidFill>
                  <a:schemeClr val="tx1"/>
                </a:solidFill>
                <a:effectLst/>
                <a:latin typeface="+mn-lt"/>
                <a:ea typeface="+mn-ea"/>
                <a:cs typeface="+mn-cs"/>
              </a:rPr>
              <a:t>simplicity of the phrase itself </a:t>
            </a:r>
            <a:r>
              <a:rPr lang="en-US" sz="1200" kern="1200" dirty="0" smtClean="0">
                <a:solidFill>
                  <a:schemeClr val="tx1"/>
                </a:solidFill>
                <a:effectLst/>
                <a:latin typeface="+mn-lt"/>
                <a:ea typeface="+mn-ea"/>
                <a:cs typeface="+mn-cs"/>
              </a:rPr>
              <a:t>and its effectively </a:t>
            </a:r>
            <a:r>
              <a:rPr lang="en-US" sz="1200" i="1" kern="1200" dirty="0" smtClean="0">
                <a:solidFill>
                  <a:schemeClr val="tx1"/>
                </a:solidFill>
                <a:effectLst/>
                <a:latin typeface="+mn-lt"/>
                <a:ea typeface="+mn-ea"/>
                <a:cs typeface="+mn-cs"/>
              </a:rPr>
              <a:t>unassuming opening and surprisingly powerful stance</a:t>
            </a:r>
            <a:r>
              <a:rPr lang="en-US" sz="1200" kern="1200" dirty="0" smtClean="0">
                <a:solidFill>
                  <a:schemeClr val="tx1"/>
                </a:solidFill>
                <a:effectLst/>
                <a:latin typeface="+mn-lt"/>
                <a:ea typeface="+mn-ea"/>
                <a:cs typeface="+mn-cs"/>
              </a:rPr>
              <a:t>, when seen in context of its many, many positive, related implications.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idea of being </a:t>
            </a:r>
            <a:r>
              <a:rPr lang="en-US" sz="1200" b="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has edges.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not expected.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not something every City can say or then also load with actual relevant business or economic development value.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a way to identify the essential (and hidden, not instantly seen, vast and secret) economic opportunity within Palm Bay.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is also a way to honor the residents and support the incredible natural assets of Palm Bay.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crucial to note the </a:t>
            </a:r>
            <a:r>
              <a:rPr lang="en-US" sz="1200" b="1" i="1" kern="1200" dirty="0" smtClean="0">
                <a:solidFill>
                  <a:schemeClr val="tx1"/>
                </a:solidFill>
                <a:effectLst/>
                <a:latin typeface="+mn-lt"/>
                <a:ea typeface="+mn-ea"/>
                <a:cs typeface="+mn-cs"/>
              </a:rPr>
              <a:t>underpinnings </a:t>
            </a:r>
            <a:r>
              <a:rPr lang="en-US" sz="1200" kern="1200" dirty="0" smtClean="0">
                <a:solidFill>
                  <a:schemeClr val="tx1"/>
                </a:solidFill>
                <a:effectLst/>
                <a:latin typeface="+mn-lt"/>
                <a:ea typeface="+mn-ea"/>
                <a:cs typeface="+mn-cs"/>
              </a:rPr>
              <a:t>in the phrase:  and explore </a:t>
            </a:r>
            <a:r>
              <a:rPr lang="en-US" sz="1200" i="1" kern="1200" dirty="0" smtClean="0">
                <a:solidFill>
                  <a:schemeClr val="tx1"/>
                </a:solidFill>
                <a:effectLst/>
                <a:latin typeface="+mn-lt"/>
                <a:ea typeface="+mn-ea"/>
                <a:cs typeface="+mn-cs"/>
              </a:rPr>
              <a:t>its other stunning resonating implications.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this we can provide a full portrait of a geographically and recreationally rich area, unsurpassed beauty and a lifestyle in Florida that is enviable.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creative concept of being </a:t>
            </a:r>
            <a:r>
              <a:rPr lang="en-US" sz="1200" b="1" i="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literally establishes Palm Bay as </a:t>
            </a:r>
            <a:r>
              <a:rPr lang="en-US" sz="1200" i="1" kern="1200" dirty="0" smtClean="0">
                <a:solidFill>
                  <a:schemeClr val="tx1"/>
                </a:solidFill>
                <a:effectLst/>
                <a:latin typeface="+mn-lt"/>
                <a:ea typeface="+mn-ea"/>
                <a:cs typeface="+mn-cs"/>
              </a:rPr>
              <a:t>a welcoming place</a:t>
            </a:r>
            <a:r>
              <a:rPr lang="en-US" sz="1200" kern="1200" dirty="0" smtClean="0">
                <a:solidFill>
                  <a:schemeClr val="tx1"/>
                </a:solidFill>
                <a:effectLst/>
                <a:latin typeface="+mn-lt"/>
                <a:ea typeface="+mn-ea"/>
                <a:cs typeface="+mn-cs"/>
              </a:rPr>
              <a:t> of opportunity with a strong identity and </a:t>
            </a:r>
            <a:r>
              <a:rPr lang="en-US" sz="1200" i="1" kern="1200" dirty="0" smtClean="0">
                <a:solidFill>
                  <a:schemeClr val="tx1"/>
                </a:solidFill>
                <a:effectLst/>
                <a:latin typeface="+mn-lt"/>
                <a:ea typeface="+mn-ea"/>
                <a:cs typeface="+mn-cs"/>
              </a:rPr>
              <a:t>solving nature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implicates a </a:t>
            </a:r>
            <a:r>
              <a:rPr lang="en-US" sz="1200" i="1" kern="1200" dirty="0" smtClean="0">
                <a:solidFill>
                  <a:schemeClr val="tx1"/>
                </a:solidFill>
                <a:effectLst/>
                <a:latin typeface="+mn-lt"/>
                <a:ea typeface="+mn-ea"/>
                <a:cs typeface="+mn-cs"/>
              </a:rPr>
              <a:t>willingness</a:t>
            </a:r>
            <a:r>
              <a:rPr lang="en-US" sz="1200" kern="1200" dirty="0" smtClean="0">
                <a:solidFill>
                  <a:schemeClr val="tx1"/>
                </a:solidFill>
                <a:effectLst/>
                <a:latin typeface="+mn-lt"/>
                <a:ea typeface="+mn-ea"/>
                <a:cs typeface="+mn-cs"/>
              </a:rPr>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traditional use of the phrase </a:t>
            </a:r>
            <a:r>
              <a:rPr lang="en-US" sz="1200" b="1" i="1" kern="1200" dirty="0" smtClean="0">
                <a:solidFill>
                  <a:schemeClr val="tx1"/>
                </a:solidFill>
                <a:effectLst/>
                <a:latin typeface="+mn-lt"/>
                <a:ea typeface="+mn-ea"/>
                <a:cs typeface="+mn-cs"/>
              </a:rPr>
              <a:t>down to earth</a:t>
            </a:r>
            <a:r>
              <a:rPr lang="en-US" sz="1200" kern="1200" dirty="0" smtClean="0">
                <a:solidFill>
                  <a:schemeClr val="tx1"/>
                </a:solidFill>
                <a:effectLst/>
                <a:latin typeface="+mn-lt"/>
                <a:ea typeface="+mn-ea"/>
                <a:cs typeface="+mn-cs"/>
              </a:rPr>
              <a:t> is a phrase attributed to </a:t>
            </a:r>
            <a:r>
              <a:rPr lang="en-US" sz="1200" b="1" i="1" kern="1200" dirty="0" smtClean="0">
                <a:solidFill>
                  <a:schemeClr val="tx1"/>
                </a:solidFill>
                <a:effectLst/>
                <a:latin typeface="+mn-lt"/>
                <a:ea typeface="+mn-ea"/>
                <a:cs typeface="+mn-cs"/>
              </a:rPr>
              <a:t>‘people’</a:t>
            </a:r>
            <a:r>
              <a:rPr lang="en-US" sz="1200" kern="1200" dirty="0" smtClean="0">
                <a:solidFill>
                  <a:schemeClr val="tx1"/>
                </a:solidFill>
                <a:effectLst/>
                <a:latin typeface="+mn-lt"/>
                <a:ea typeface="+mn-ea"/>
                <a:cs typeface="+mn-cs"/>
              </a:rPr>
              <a:t> which we think is an important point—that this profiles the people of the City of Palm Bay as accessible, direct, friendly, </a:t>
            </a:r>
            <a:r>
              <a:rPr lang="en-US" sz="1200" i="1" kern="1200" dirty="0" smtClean="0">
                <a:solidFill>
                  <a:schemeClr val="tx1"/>
                </a:solidFill>
                <a:effectLst/>
                <a:latin typeface="+mn-lt"/>
                <a:ea typeface="+mn-ea"/>
                <a:cs typeface="+mn-cs"/>
              </a:rPr>
              <a:t>have conversations, meet you on level ground and look you in the eye</a:t>
            </a:r>
            <a:r>
              <a:rPr lang="en-US" sz="1200" kern="1200" dirty="0" smtClean="0">
                <a:solidFill>
                  <a:schemeClr val="tx1"/>
                </a:solidFill>
                <a:effectLst/>
                <a:latin typeface="+mn-lt"/>
                <a:ea typeface="+mn-ea"/>
                <a:cs typeface="+mn-cs"/>
              </a:rPr>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46</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47</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48</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certainly true of communications.</a:t>
            </a:r>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50</a:t>
            </a:fld>
            <a:endParaRPr lang="en-US"/>
          </a:p>
        </p:txBody>
      </p:sp>
    </p:spTree>
    <p:extLst>
      <p:ext uri="{BB962C8B-B14F-4D97-AF65-F5344CB8AC3E}">
        <p14:creationId xmlns:p14="http://schemas.microsoft.com/office/powerpoint/2010/main" val="2993088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a:t>Brandt </a:t>
            </a:r>
            <a:r>
              <a:rPr lang="en-US" dirty="0" err="1"/>
              <a:t>Ronat’s</a:t>
            </a:r>
            <a:r>
              <a:rPr lang="en-US" dirty="0"/>
              <a:t>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28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52</a:t>
            </a:fld>
            <a:endParaRPr lang="en-US"/>
          </a:p>
        </p:txBody>
      </p:sp>
    </p:spTree>
    <p:extLst>
      <p:ext uri="{BB962C8B-B14F-4D97-AF65-F5344CB8AC3E}">
        <p14:creationId xmlns:p14="http://schemas.microsoft.com/office/powerpoint/2010/main" val="313719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6</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7</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ACTION: Strategically, we want to expand on the idea of the rare abundance as a foundation, promoting </a:t>
            </a:r>
            <a:r>
              <a:rPr lang="en-US" sz="1200" b="1" dirty="0" smtClean="0">
                <a:solidFill>
                  <a:srgbClr val="F58227"/>
                </a:solidFill>
              </a:rPr>
              <a:t>the land asset </a:t>
            </a:r>
            <a:r>
              <a:rPr lang="en-US" sz="1200" dirty="0" smtClean="0">
                <a:solidFill>
                  <a:schemeClr val="tx1">
                    <a:lumMod val="65000"/>
                    <a:lumOff val="35000"/>
                  </a:schemeClr>
                </a:solidFill>
              </a:rPr>
              <a:t>and </a:t>
            </a:r>
            <a:r>
              <a:rPr lang="en-US" sz="1200" b="1" dirty="0" smtClean="0">
                <a:solidFill>
                  <a:srgbClr val="F58227"/>
                </a:solidFill>
              </a:rPr>
              <a:t>showing stewardship for the future</a:t>
            </a:r>
            <a:r>
              <a:rPr lang="en-US" sz="1200" dirty="0" smtClean="0">
                <a:solidFill>
                  <a:schemeClr val="tx1">
                    <a:lumMod val="65000"/>
                    <a:lumOff val="35000"/>
                  </a:schemeClr>
                </a:solidFill>
              </a:rPr>
              <a:t>. </a:t>
            </a:r>
            <a:r>
              <a:rPr lang="en-US" sz="1200" i="1" dirty="0" smtClean="0">
                <a:solidFill>
                  <a:schemeClr val="tx1">
                    <a:lumMod val="65000"/>
                    <a:lumOff val="35000"/>
                  </a:schemeClr>
                </a:solidFill>
              </a:rPr>
              <a:t>That carries with it certain messages, intentions and responsibilities, but also all of the excitement and implications that platform evokes.</a:t>
            </a:r>
          </a:p>
        </p:txBody>
      </p:sp>
      <p:sp>
        <p:nvSpPr>
          <p:cNvPr id="4" name="Slide Number Placeholder 3"/>
          <p:cNvSpPr>
            <a:spLocks noGrp="1"/>
          </p:cNvSpPr>
          <p:nvPr>
            <p:ph type="sldNum" sz="quarter" idx="10"/>
          </p:nvPr>
        </p:nvSpPr>
        <p:spPr/>
        <p:txBody>
          <a:bodyPr/>
          <a:lstStyle/>
          <a:p>
            <a:fld id="{6AE19CB3-9438-45CA-8CE6-326AB769E77B}" type="slidenum">
              <a:rPr lang="en-US" smtClean="0"/>
              <a:t>8</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9</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whole thing is about messages, communications...cohesive voice, bigger more powerful voice, understanding and engagement.</a:t>
            </a:r>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10</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whole thing is about messages, communications...cohesive voice, bigger more powerful voice, understanding and engagement.</a:t>
            </a:r>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11</a:t>
            </a:fld>
            <a:endParaRPr lang="en-US" dirty="0"/>
          </a:p>
        </p:txBody>
      </p:sp>
    </p:spTree>
    <p:extLst>
      <p:ext uri="{BB962C8B-B14F-4D97-AF65-F5344CB8AC3E}">
        <p14:creationId xmlns:p14="http://schemas.microsoft.com/office/powerpoint/2010/main" val="236451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58227"/>
                </a:solidFill>
              </a:rPr>
              <a:t>Open Land and Open Opportunity </a:t>
            </a:r>
            <a:r>
              <a:rPr lang="en-US" sz="1200" dirty="0" smtClean="0">
                <a:solidFill>
                  <a:schemeClr val="tx1">
                    <a:lumMod val="65000"/>
                    <a:lumOff val="35000"/>
                  </a:schemeClr>
                </a:solidFill>
              </a:rPr>
              <a:t>— Wide open spaces, a priceless asset in terms of future growth, tracks of virtually any size, in an area where sustainability of the land is possible  </a:t>
            </a:r>
            <a:r>
              <a:rPr lang="en-US" sz="1200" dirty="0" smtClean="0"/>
              <a:t> </a:t>
            </a:r>
          </a:p>
          <a:p>
            <a:r>
              <a:rPr lang="en-US" sz="1200" i="1" dirty="0" smtClean="0">
                <a:solidFill>
                  <a:schemeClr val="tx1">
                    <a:lumMod val="65000"/>
                    <a:lumOff val="35000"/>
                  </a:schemeClr>
                </a:solidFill>
              </a:rPr>
              <a:t>without extreme measures to reverse existing activities</a:t>
            </a:r>
            <a:r>
              <a:rPr lang="en-US" sz="1200" dirty="0" smtClean="0">
                <a:solidFill>
                  <a:schemeClr val="tx1">
                    <a:lumMod val="65000"/>
                    <a:lumOff val="35000"/>
                  </a:schemeClr>
                </a:solidFill>
              </a:rPr>
              <a:t>, where </a:t>
            </a:r>
            <a:r>
              <a:rPr lang="en-US" sz="1200" b="1" dirty="0" smtClean="0">
                <a:solidFill>
                  <a:schemeClr val="tx1">
                    <a:lumMod val="65000"/>
                    <a:lumOff val="35000"/>
                  </a:schemeClr>
                </a:solidFill>
              </a:rPr>
              <a:t>mega enterprises </a:t>
            </a:r>
            <a:r>
              <a:rPr lang="en-US" sz="1200" dirty="0" smtClean="0">
                <a:solidFill>
                  <a:schemeClr val="tx1">
                    <a:lumMod val="65000"/>
                    <a:lumOff val="35000"/>
                  </a:schemeClr>
                </a:solidFill>
              </a:rPr>
              <a:t>and other </a:t>
            </a:r>
            <a:r>
              <a:rPr lang="en-US" sz="1200" b="1" dirty="0" smtClean="0">
                <a:solidFill>
                  <a:schemeClr val="tx1">
                    <a:lumMod val="65000"/>
                    <a:lumOff val="35000"/>
                  </a:schemeClr>
                </a:solidFill>
              </a:rPr>
              <a:t>infrastructure-rich investments </a:t>
            </a:r>
            <a:r>
              <a:rPr lang="en-US" sz="1200" dirty="0" smtClean="0">
                <a:solidFill>
                  <a:schemeClr val="tx1">
                    <a:lumMod val="65000"/>
                    <a:lumOff val="35000"/>
                  </a:schemeClr>
                </a:solidFill>
              </a:rPr>
              <a:t>and </a:t>
            </a:r>
            <a:r>
              <a:rPr lang="en-US" sz="1200" b="1" dirty="0" smtClean="0">
                <a:solidFill>
                  <a:schemeClr val="tx1">
                    <a:lumMod val="65000"/>
                    <a:lumOff val="35000"/>
                  </a:schemeClr>
                </a:solidFill>
              </a:rPr>
              <a:t>innovations</a:t>
            </a:r>
            <a:r>
              <a:rPr lang="en-US" sz="1200" dirty="0" smtClean="0">
                <a:solidFill>
                  <a:schemeClr val="tx1">
                    <a:lumMod val="65000"/>
                    <a:lumOff val="35000"/>
                  </a:schemeClr>
                </a:solidFill>
              </a:rPr>
              <a:t> can be feasibly considered.  </a:t>
            </a:r>
          </a:p>
          <a:p>
            <a:r>
              <a:rPr lang="en-US" sz="1200" b="1" i="1" dirty="0" smtClean="0">
                <a:solidFill>
                  <a:schemeClr val="tx1">
                    <a:lumMod val="65000"/>
                    <a:lumOff val="35000"/>
                  </a:schemeClr>
                </a:solidFill>
              </a:rPr>
              <a:t>This is a powerful positioning statement and one most communities cannot make.</a:t>
            </a:r>
            <a:endParaRPr lang="en-US" sz="1200" b="1" i="1"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6AE19CB3-9438-45CA-8CE6-326AB769E77B}" type="slidenum">
              <a:rPr lang="en-US" smtClean="0"/>
              <a:t>12</a:t>
            </a:fld>
            <a:endParaRPr lang="en-US"/>
          </a:p>
        </p:txBody>
      </p:sp>
    </p:spTree>
    <p:extLst>
      <p:ext uri="{BB962C8B-B14F-4D97-AF65-F5344CB8AC3E}">
        <p14:creationId xmlns:p14="http://schemas.microsoft.com/office/powerpoint/2010/main" val="199866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133800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417664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207782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400637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A3C6D-367D-404E-9D4D-C3E3C039D4D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80585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2A3C6D-367D-404E-9D4D-C3E3C039D4DD}"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304856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2A3C6D-367D-404E-9D4D-C3E3C039D4DD}"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110467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2A3C6D-367D-404E-9D4D-C3E3C039D4DD}"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146118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A3C6D-367D-404E-9D4D-C3E3C039D4DD}"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130967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A3C6D-367D-404E-9D4D-C3E3C039D4DD}"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19395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A3C6D-367D-404E-9D4D-C3E3C039D4DD}"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0C381-989B-417A-871B-2F610B9538BB}" type="slidenum">
              <a:rPr lang="en-US" smtClean="0"/>
              <a:t>‹#›</a:t>
            </a:fld>
            <a:endParaRPr lang="en-US"/>
          </a:p>
        </p:txBody>
      </p:sp>
    </p:spTree>
    <p:extLst>
      <p:ext uri="{BB962C8B-B14F-4D97-AF65-F5344CB8AC3E}">
        <p14:creationId xmlns:p14="http://schemas.microsoft.com/office/powerpoint/2010/main" val="178302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2A3C6D-367D-404E-9D4D-C3E3C039D4DD}" type="datetimeFigureOut">
              <a:rPr lang="en-US" smtClean="0"/>
              <a:t>11/5/2013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80C381-989B-417A-871B-2F610B9538BB}" type="slidenum">
              <a:rPr lang="en-US" smtClean="0"/>
              <a:t>‹#›</a:t>
            </a:fld>
            <a:endParaRPr lang="en-US"/>
          </a:p>
        </p:txBody>
      </p:sp>
      <p:sp>
        <p:nvSpPr>
          <p:cNvPr id="7" name="Rectangle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140313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one@pbfl.org"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www.palmbayflorida.org/growth/programs/one.html" TargetMode="External"/><Relationship Id="rId5" Type="http://schemas.openxmlformats.org/officeDocument/2006/relationships/image" Target="../media/image2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png"/><Relationship Id="rId7"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image" Target="../media/image44.jpeg"/><Relationship Id="rId7" Type="http://schemas.openxmlformats.org/officeDocument/2006/relationships/image" Target="../media/image46.jpeg"/><Relationship Id="rId12" Type="http://schemas.openxmlformats.org/officeDocument/2006/relationships/image" Target="../media/image51.gif"/><Relationship Id="rId17" Type="http://schemas.openxmlformats.org/officeDocument/2006/relationships/image" Target="../media/image56.jpeg"/><Relationship Id="rId2" Type="http://schemas.openxmlformats.org/officeDocument/2006/relationships/notesSlide" Target="../notesSlides/notesSlide29.xml"/><Relationship Id="rId16"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35.jpeg"/><Relationship Id="rId15" Type="http://schemas.openxmlformats.org/officeDocument/2006/relationships/image" Target="../media/image54.jpeg"/><Relationship Id="rId10" Type="http://schemas.openxmlformats.org/officeDocument/2006/relationships/image" Target="../media/image49.jpeg"/><Relationship Id="rId19" Type="http://schemas.openxmlformats.org/officeDocument/2006/relationships/image" Target="../media/image58.jpeg"/><Relationship Id="rId4" Type="http://schemas.openxmlformats.org/officeDocument/2006/relationships/image" Target="../media/image2.png"/><Relationship Id="rId9" Type="http://schemas.openxmlformats.org/officeDocument/2006/relationships/image" Target="../media/image48.jpeg"/><Relationship Id="rId1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92607"/>
          </a:xfrm>
          <a:prstGeom prst="rect">
            <a:avLst/>
          </a:prstGeom>
          <a:noFill/>
        </p:spPr>
        <p:txBody>
          <a:bodyPr wrap="square" rtlCol="0">
            <a:spAutoFit/>
          </a:bodyPr>
          <a:lstStyle/>
          <a:p>
            <a:pPr algn="ctr">
              <a:lnSpc>
                <a:spcPts val="3600"/>
              </a:lnSpc>
            </a:pPr>
            <a:r>
              <a:rPr lang="en-US" sz="4000" spc="600" dirty="0" smtClean="0">
                <a:ln w="18415" cmpd="sng">
                  <a:noFill/>
                  <a:prstDash val="solid"/>
                </a:ln>
                <a:solidFill>
                  <a:srgbClr val="FFFFFF"/>
                </a:solidFill>
                <a:effectLst>
                  <a:outerShdw blurRad="63500" dir="3600000" algn="tl" rotWithShape="0">
                    <a:srgbClr val="000000">
                      <a:alpha val="70000"/>
                    </a:srgbClr>
                  </a:outerShdw>
                </a:effectLst>
              </a:rPr>
              <a:t>FORWARD</a:t>
            </a:r>
          </a:p>
          <a:p>
            <a:pPr algn="ctr">
              <a:lnSpc>
                <a:spcPts val="42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After the Focus Groups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62484" y="1436032"/>
            <a:ext cx="9144000" cy="519822"/>
          </a:xfrm>
          <a:prstGeom prst="rect">
            <a:avLst/>
          </a:prstGeom>
          <a:noFill/>
        </p:spPr>
        <p:txBody>
          <a:bodyPr wrap="square" rtlCol="0">
            <a:spAutoFit/>
          </a:bodyPr>
          <a:lstStyle/>
          <a:p>
            <a:pPr algn="ctr">
              <a:lnSpc>
                <a:spcPts val="3600"/>
              </a:lnSpc>
            </a:pPr>
            <a:r>
              <a:rPr lang="en-US" sz="2400" i="1" dirty="0" smtClean="0">
                <a:ln w="18415" cmpd="sng">
                  <a:noFill/>
                  <a:prstDash val="solid"/>
                </a:ln>
                <a:solidFill>
                  <a:srgbClr val="FFFFFF"/>
                </a:solidFill>
                <a:effectLst>
                  <a:outerShdw blurRad="38100" dist="38100" dir="2700000" algn="tl">
                    <a:srgbClr val="000000">
                      <a:alpha val="43137"/>
                    </a:srgbClr>
                  </a:outerShdw>
                </a:effectLst>
              </a:rPr>
              <a:t>WHAT’S NEXT</a:t>
            </a:r>
            <a:endParaRPr lang="en-US" sz="2400" i="1" dirty="0">
              <a:ln w="18415" cmpd="sng">
                <a:noFill/>
                <a:prstDash val="solid"/>
              </a:ln>
              <a:solidFill>
                <a:srgbClr val="FFFFFF"/>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546" b="7708"/>
          <a:stretch/>
        </p:blipFill>
        <p:spPr>
          <a:xfrm>
            <a:off x="2803754" y="2326511"/>
            <a:ext cx="3536491" cy="2233914"/>
          </a:xfrm>
          <a:prstGeom prst="rect">
            <a:avLst/>
          </a:prstGeom>
        </p:spPr>
      </p:pic>
      <p:grpSp>
        <p:nvGrpSpPr>
          <p:cNvPr id="6" name="Group 5"/>
          <p:cNvGrpSpPr/>
          <p:nvPr/>
        </p:nvGrpSpPr>
        <p:grpSpPr>
          <a:xfrm>
            <a:off x="62484" y="4857750"/>
            <a:ext cx="1123339" cy="215444"/>
            <a:chOff x="33525" y="620850"/>
            <a:chExt cx="1123339" cy="21544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spTree>
    <p:extLst>
      <p:ext uri="{BB962C8B-B14F-4D97-AF65-F5344CB8AC3E}">
        <p14:creationId xmlns:p14="http://schemas.microsoft.com/office/powerpoint/2010/main" val="1924424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LEVERAGE IS THE ISSUE</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568051"/>
            <a:ext cx="7467600" cy="2677656"/>
          </a:xfrm>
          <a:prstGeom prst="rect">
            <a:avLst/>
          </a:prstGeom>
        </p:spPr>
        <p:txBody>
          <a:bodyPr wrap="square">
            <a:spAutoFit/>
          </a:bodyPr>
          <a:lstStyle/>
          <a:p>
            <a:pPr>
              <a:lnSpc>
                <a:spcPct val="150000"/>
              </a:lnSpc>
            </a:pPr>
            <a:r>
              <a:rPr lang="en-US" sz="2800" dirty="0" smtClean="0">
                <a:solidFill>
                  <a:schemeClr val="tx1">
                    <a:lumMod val="65000"/>
                    <a:lumOff val="35000"/>
                  </a:schemeClr>
                </a:solidFill>
              </a:rPr>
              <a:t>RELEVANT: Leaders </a:t>
            </a:r>
            <a:r>
              <a:rPr lang="en-US" sz="2800" i="1" dirty="0">
                <a:solidFill>
                  <a:schemeClr val="tx1">
                    <a:lumMod val="65000"/>
                    <a:lumOff val="35000"/>
                  </a:schemeClr>
                </a:solidFill>
              </a:rPr>
              <a:t>know</a:t>
            </a:r>
            <a:r>
              <a:rPr lang="en-US" sz="2800" dirty="0">
                <a:solidFill>
                  <a:schemeClr val="tx1">
                    <a:lumMod val="65000"/>
                    <a:lumOff val="35000"/>
                  </a:schemeClr>
                </a:solidFill>
              </a:rPr>
              <a:t> their </a:t>
            </a:r>
            <a:r>
              <a:rPr lang="en-US" sz="2800" b="1" dirty="0">
                <a:solidFill>
                  <a:srgbClr val="F58227"/>
                </a:solidFill>
              </a:rPr>
              <a:t>land and central proximity </a:t>
            </a:r>
            <a:r>
              <a:rPr lang="en-US" sz="2800" dirty="0">
                <a:solidFill>
                  <a:schemeClr val="tx1">
                    <a:lumMod val="65000"/>
                    <a:lumOff val="35000"/>
                  </a:schemeClr>
                </a:solidFill>
              </a:rPr>
              <a:t>within the state are </a:t>
            </a:r>
            <a:r>
              <a:rPr lang="en-US" sz="2800" b="1" dirty="0">
                <a:solidFill>
                  <a:schemeClr val="tx1">
                    <a:lumMod val="65000"/>
                    <a:lumOff val="35000"/>
                  </a:schemeClr>
                </a:solidFill>
              </a:rPr>
              <a:t>economic assets</a:t>
            </a:r>
            <a:r>
              <a:rPr lang="en-US" sz="2800" dirty="0">
                <a:solidFill>
                  <a:schemeClr val="tx1">
                    <a:lumMod val="65000"/>
                    <a:lumOff val="35000"/>
                  </a:schemeClr>
                </a:solidFill>
              </a:rPr>
              <a:t>; but the idea of </a:t>
            </a:r>
            <a:r>
              <a:rPr lang="en-US" sz="2800" b="1" dirty="0">
                <a:solidFill>
                  <a:srgbClr val="F58227"/>
                </a:solidFill>
              </a:rPr>
              <a:t>how to position and leverage </a:t>
            </a:r>
            <a:r>
              <a:rPr lang="en-US" sz="2800" dirty="0">
                <a:solidFill>
                  <a:schemeClr val="tx1">
                    <a:lumMod val="65000"/>
                    <a:lumOff val="35000"/>
                  </a:schemeClr>
                </a:solidFill>
              </a:rPr>
              <a:t>that </a:t>
            </a:r>
            <a:r>
              <a:rPr lang="en-US" sz="2800" dirty="0" smtClean="0">
                <a:solidFill>
                  <a:schemeClr val="tx1">
                    <a:lumMod val="65000"/>
                    <a:lumOff val="35000"/>
                  </a:schemeClr>
                </a:solidFill>
              </a:rPr>
              <a:t>in a strategy has </a:t>
            </a:r>
            <a:r>
              <a:rPr lang="en-US" sz="2800" dirty="0">
                <a:solidFill>
                  <a:schemeClr val="tx1">
                    <a:lumMod val="65000"/>
                    <a:lumOff val="35000"/>
                  </a:schemeClr>
                </a:solidFill>
              </a:rPr>
              <a:t>not yet been solved</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6221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LEVERAGE IS THE ISSUE</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568051"/>
            <a:ext cx="7467600" cy="2031325"/>
          </a:xfrm>
          <a:prstGeom prst="rect">
            <a:avLst/>
          </a:prstGeom>
        </p:spPr>
        <p:txBody>
          <a:bodyPr wrap="square">
            <a:spAutoFit/>
          </a:bodyPr>
          <a:lstStyle/>
          <a:p>
            <a:pPr>
              <a:lnSpc>
                <a:spcPct val="150000"/>
              </a:lnSpc>
            </a:pPr>
            <a:r>
              <a:rPr lang="en-US" sz="2800" dirty="0" smtClean="0">
                <a:solidFill>
                  <a:schemeClr val="tx1">
                    <a:lumMod val="65000"/>
                    <a:lumOff val="35000"/>
                  </a:schemeClr>
                </a:solidFill>
              </a:rPr>
              <a:t>ALSO RELEVANT: The </a:t>
            </a:r>
            <a:r>
              <a:rPr lang="en-US" sz="2800" dirty="0">
                <a:solidFill>
                  <a:schemeClr val="tx1">
                    <a:lumMod val="65000"/>
                    <a:lumOff val="35000"/>
                  </a:schemeClr>
                </a:solidFill>
              </a:rPr>
              <a:t>city </a:t>
            </a:r>
            <a:r>
              <a:rPr lang="en-US" sz="2800" dirty="0" smtClean="0">
                <a:solidFill>
                  <a:schemeClr val="tx1">
                    <a:lumMod val="65000"/>
                    <a:lumOff val="35000"/>
                  </a:schemeClr>
                </a:solidFill>
              </a:rPr>
              <a:t>has </a:t>
            </a:r>
            <a:r>
              <a:rPr lang="en-US" sz="2800" dirty="0">
                <a:solidFill>
                  <a:schemeClr val="tx1">
                    <a:lumMod val="65000"/>
                    <a:lumOff val="35000"/>
                  </a:schemeClr>
                </a:solidFill>
              </a:rPr>
              <a:t>a </a:t>
            </a:r>
            <a:r>
              <a:rPr lang="en-US" sz="2800" dirty="0" smtClean="0">
                <a:solidFill>
                  <a:schemeClr val="tx1">
                    <a:lumMod val="65000"/>
                    <a:lumOff val="35000"/>
                  </a:schemeClr>
                </a:solidFill>
              </a:rPr>
              <a:t>small </a:t>
            </a:r>
            <a:r>
              <a:rPr lang="en-US" sz="2800" dirty="0">
                <a:solidFill>
                  <a:schemeClr val="tx1">
                    <a:lumMod val="65000"/>
                    <a:lumOff val="35000"/>
                  </a:schemeClr>
                </a:solidFill>
              </a:rPr>
              <a:t>town flavor, cultural diversity and a down-to-earth hard working mentality. </a:t>
            </a:r>
          </a:p>
        </p:txBody>
      </p:sp>
    </p:spTree>
    <p:extLst>
      <p:ext uri="{BB962C8B-B14F-4D97-AF65-F5344CB8AC3E}">
        <p14:creationId xmlns:p14="http://schemas.microsoft.com/office/powerpoint/2010/main" val="78287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287929" y="742950"/>
            <a:ext cx="6322671" cy="3683060"/>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 Cluster #1:</a:t>
            </a:r>
          </a:p>
          <a:p>
            <a:pPr marL="731520" lvl="1" indent="-274320">
              <a:lnSpc>
                <a:spcPts val="4000"/>
              </a:lnSpc>
              <a:buClr>
                <a:srgbClr val="F58227"/>
              </a:buClr>
              <a:buFont typeface="Calibri" pitchFamily="34" charset="0"/>
              <a:buChar char="»"/>
            </a:pPr>
            <a:r>
              <a:rPr lang="en-US" sz="2800" b="1" dirty="0" smtClean="0">
                <a:solidFill>
                  <a:schemeClr val="tx1">
                    <a:lumMod val="65000"/>
                    <a:lumOff val="35000"/>
                  </a:schemeClr>
                </a:solidFill>
                <a:latin typeface="Calibri" pitchFamily="34" charset="0"/>
              </a:rPr>
              <a:t>Open Available Land, Great Value</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Climate, Geography, Unique Options</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Affordable to innovate, areas where open land allows option to invest in infrastructure, new industry or very big dreams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366" y="1946280"/>
            <a:ext cx="2684900" cy="178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8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270596" y="742950"/>
            <a:ext cx="6568604" cy="3683060"/>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 Cluster #2:</a:t>
            </a:r>
          </a:p>
          <a:p>
            <a:pPr>
              <a:lnSpc>
                <a:spcPts val="4000"/>
              </a:lnSpc>
              <a:buClr>
                <a:srgbClr val="F58227"/>
              </a:buClr>
            </a:pPr>
            <a:r>
              <a:rPr lang="en-US" sz="2800" b="1" dirty="0" smtClean="0">
                <a:solidFill>
                  <a:schemeClr val="tx1">
                    <a:lumMod val="65000"/>
                    <a:lumOff val="35000"/>
                  </a:schemeClr>
                </a:solidFill>
                <a:latin typeface="Calibri" pitchFamily="34" charset="0"/>
              </a:rPr>
              <a:t>Environment</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Extreme beauty, climate, year-round</a:t>
            </a:r>
            <a:endParaRPr lang="en-US" sz="2800" dirty="0">
              <a:solidFill>
                <a:schemeClr val="tx1">
                  <a:lumMod val="65000"/>
                  <a:lumOff val="35000"/>
                </a:schemeClr>
              </a:solidFill>
              <a:latin typeface="Calibri" pitchFamily="34" charset="0"/>
            </a:endParaRP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Outdoor living, recreational abundance and variety</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Healthy active lives</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Works for Families, Employers</a:t>
            </a:r>
            <a:endParaRPr lang="en-US" sz="2800" dirty="0">
              <a:solidFill>
                <a:schemeClr val="tx1">
                  <a:lumMod val="65000"/>
                  <a:lumOff val="35000"/>
                </a:schemeClr>
              </a:solidFill>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66" y="1958611"/>
            <a:ext cx="2671453" cy="178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4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286000" y="742950"/>
            <a:ext cx="5867400" cy="3683060"/>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 Cluster #3:</a:t>
            </a:r>
          </a:p>
          <a:p>
            <a:pPr>
              <a:lnSpc>
                <a:spcPts val="4000"/>
              </a:lnSpc>
              <a:buClr>
                <a:srgbClr val="F58227"/>
              </a:buClr>
            </a:pPr>
            <a:r>
              <a:rPr lang="en-US" sz="2800" b="1" dirty="0" smtClean="0">
                <a:solidFill>
                  <a:schemeClr val="tx1">
                    <a:lumMod val="65000"/>
                    <a:lumOff val="35000"/>
                  </a:schemeClr>
                </a:solidFill>
                <a:latin typeface="Calibri" pitchFamily="34" charset="0"/>
              </a:rPr>
              <a:t>Proximity</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Location and access, geography</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Growth, ports, airports</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Supply chain </a:t>
            </a:r>
            <a:r>
              <a:rPr lang="en-US" sz="2800" dirty="0">
                <a:solidFill>
                  <a:schemeClr val="tx1">
                    <a:lumMod val="65000"/>
                    <a:lumOff val="35000"/>
                  </a:schemeClr>
                </a:solidFill>
                <a:latin typeface="Calibri" pitchFamily="34" charset="0"/>
              </a:rPr>
              <a:t>l</a:t>
            </a:r>
            <a:r>
              <a:rPr lang="en-US" sz="2800" dirty="0" smtClean="0">
                <a:solidFill>
                  <a:schemeClr val="tx1">
                    <a:lumMod val="65000"/>
                    <a:lumOff val="35000"/>
                  </a:schemeClr>
                </a:solidFill>
                <a:latin typeface="Calibri" pitchFamily="34" charset="0"/>
              </a:rPr>
              <a:t>ogic, shipping</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Growth of trade</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Quadramodal transportation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1123950"/>
            <a:ext cx="214137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33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314987" y="754380"/>
            <a:ext cx="6219413" cy="3649589"/>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 Cluster #4:</a:t>
            </a:r>
          </a:p>
          <a:p>
            <a:pPr>
              <a:lnSpc>
                <a:spcPts val="4000"/>
              </a:lnSpc>
              <a:buClr>
                <a:srgbClr val="F58227"/>
              </a:buClr>
            </a:pPr>
            <a:r>
              <a:rPr lang="en-US" sz="2800" b="1" dirty="0" smtClean="0">
                <a:solidFill>
                  <a:schemeClr val="tx1">
                    <a:lumMod val="65000"/>
                    <a:lumOff val="35000"/>
                  </a:schemeClr>
                </a:solidFill>
                <a:latin typeface="Calibri" pitchFamily="34" charset="0"/>
              </a:rPr>
              <a:t>Cultural Diversity</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Invites certain kinds of businesses</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Makes transfer from another culture </a:t>
            </a:r>
            <a:r>
              <a:rPr lang="en-US" sz="2800" i="1" dirty="0" smtClean="0">
                <a:solidFill>
                  <a:schemeClr val="tx1">
                    <a:lumMod val="65000"/>
                    <a:lumOff val="35000"/>
                  </a:schemeClr>
                </a:solidFill>
                <a:latin typeface="Calibri" pitchFamily="34" charset="0"/>
              </a:rPr>
              <a:t>or country </a:t>
            </a:r>
            <a:r>
              <a:rPr lang="en-US" sz="2800" dirty="0" smtClean="0">
                <a:solidFill>
                  <a:schemeClr val="tx1">
                    <a:lumMod val="65000"/>
                    <a:lumOff val="35000"/>
                  </a:schemeClr>
                </a:solidFill>
                <a:latin typeface="Calibri" pitchFamily="34" charset="0"/>
              </a:rPr>
              <a:t>easier</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Helps grow smart global citizens</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Textures the offerings, textures the fun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1123951"/>
            <a:ext cx="2164291" cy="324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80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438401" y="742950"/>
            <a:ext cx="6587866" cy="3683060"/>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Focuses #5-10:</a:t>
            </a:r>
          </a:p>
          <a:p>
            <a:pPr>
              <a:lnSpc>
                <a:spcPts val="4000"/>
              </a:lnSpc>
              <a:buClr>
                <a:srgbClr val="F58227"/>
              </a:buClr>
            </a:pPr>
            <a:r>
              <a:rPr lang="en-US" sz="2800" b="1" dirty="0" smtClean="0">
                <a:solidFill>
                  <a:schemeClr val="tx1">
                    <a:lumMod val="65000"/>
                    <a:lumOff val="35000"/>
                  </a:schemeClr>
                </a:solidFill>
                <a:latin typeface="Calibri" pitchFamily="34" charset="0"/>
              </a:rPr>
              <a:t>Juggernauts</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Technology giants</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Recreation and Tourism giants</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Trade giants, Cruise &amp; Cargo growth</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Brazilian presence, fit, momentum</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Cultural Tourism catalyst potential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65" y="1865028"/>
            <a:ext cx="2751568" cy="196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9436" y="742950"/>
            <a:ext cx="5867400" cy="3683060"/>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 #11:</a:t>
            </a:r>
          </a:p>
          <a:p>
            <a:pPr>
              <a:lnSpc>
                <a:spcPts val="4000"/>
              </a:lnSpc>
              <a:buClr>
                <a:srgbClr val="F58227"/>
              </a:buClr>
            </a:pPr>
            <a:r>
              <a:rPr lang="en-US" sz="2800" b="1" dirty="0" smtClean="0">
                <a:solidFill>
                  <a:schemeClr val="tx1">
                    <a:lumMod val="65000"/>
                    <a:lumOff val="35000"/>
                  </a:schemeClr>
                </a:solidFill>
                <a:latin typeface="Calibri" pitchFamily="34" charset="0"/>
              </a:rPr>
              <a:t>Sustainable Innovation</a:t>
            </a:r>
          </a:p>
          <a:p>
            <a:pPr marL="274320" indent="-274320">
              <a:lnSpc>
                <a:spcPts val="4000"/>
              </a:lnSpc>
              <a:buClr>
                <a:srgbClr val="F58227"/>
              </a:buClr>
              <a:buFont typeface="Calibri" pitchFamily="34" charset="0"/>
              <a:buChar char="»"/>
            </a:pPr>
            <a:r>
              <a:rPr lang="en-US" sz="2800" dirty="0">
                <a:solidFill>
                  <a:schemeClr val="tx1">
                    <a:lumMod val="65000"/>
                    <a:lumOff val="35000"/>
                  </a:schemeClr>
                </a:solidFill>
                <a:latin typeface="Calibri" pitchFamily="34" charset="0"/>
              </a:rPr>
              <a:t>Green technologies growth</a:t>
            </a:r>
          </a:p>
          <a:p>
            <a:pPr marL="274320" indent="-274320">
              <a:lnSpc>
                <a:spcPts val="4000"/>
              </a:lnSpc>
              <a:buClr>
                <a:srgbClr val="F58227"/>
              </a:buClr>
              <a:buFont typeface="Calibri" pitchFamily="34" charset="0"/>
              <a:buChar char="»"/>
            </a:pPr>
            <a:r>
              <a:rPr lang="en-US" sz="2800" dirty="0">
                <a:solidFill>
                  <a:schemeClr val="tx1">
                    <a:lumMod val="65000"/>
                    <a:lumOff val="35000"/>
                  </a:schemeClr>
                </a:solidFill>
                <a:latin typeface="Calibri" pitchFamily="34" charset="0"/>
              </a:rPr>
              <a:t>Ripe for big ideas and innovative companies, new industries</a:t>
            </a:r>
          </a:p>
          <a:p>
            <a:pPr marL="274320"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Land options, capital investment is in infrastructure vs. the land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201" t="9218" r="10540" b="14168"/>
          <a:stretch/>
        </p:blipFill>
        <p:spPr bwMode="auto">
          <a:xfrm>
            <a:off x="0" y="1061214"/>
            <a:ext cx="2215509" cy="303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0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messages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2438400" y="742950"/>
            <a:ext cx="6398871" cy="3170099"/>
          </a:xfrm>
          <a:prstGeom prst="rect">
            <a:avLst/>
          </a:prstGeom>
          <a:noFill/>
        </p:spPr>
        <p:txBody>
          <a:bodyPr wrap="square" rtlCol="0">
            <a:spAutoFit/>
          </a:bodyPr>
          <a:lstStyle/>
          <a:p>
            <a:pPr>
              <a:lnSpc>
                <a:spcPts val="4000"/>
              </a:lnSpc>
              <a:buClr>
                <a:srgbClr val="F58227"/>
              </a:buClr>
            </a:pPr>
            <a:r>
              <a:rPr lang="en-US" sz="2800" i="1" dirty="0" smtClean="0">
                <a:solidFill>
                  <a:schemeClr val="tx1">
                    <a:lumMod val="65000"/>
                    <a:lumOff val="35000"/>
                  </a:schemeClr>
                </a:solidFill>
                <a:latin typeface="Calibri" pitchFamily="34" charset="0"/>
              </a:rPr>
              <a:t>Focus #12:</a:t>
            </a:r>
          </a:p>
          <a:p>
            <a:pPr>
              <a:lnSpc>
                <a:spcPts val="4000"/>
              </a:lnSpc>
              <a:buClr>
                <a:srgbClr val="F58227"/>
              </a:buClr>
            </a:pPr>
            <a:r>
              <a:rPr lang="en-US" sz="2800" b="1" dirty="0" smtClean="0">
                <a:solidFill>
                  <a:schemeClr val="tx1">
                    <a:lumMod val="65000"/>
                    <a:lumOff val="35000"/>
                  </a:schemeClr>
                </a:solidFill>
                <a:latin typeface="Calibri" pitchFamily="34" charset="0"/>
              </a:rPr>
              <a:t>Character, Open, Grounded</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Solving, diverse, welcoming</a:t>
            </a:r>
          </a:p>
          <a:p>
            <a:pPr marL="731520" lvl="1" indent="-274320">
              <a:lnSpc>
                <a:spcPts val="4000"/>
              </a:lnSpc>
              <a:buClr>
                <a:srgbClr val="F58227"/>
              </a:buClr>
              <a:buFont typeface="Calibri" pitchFamily="34" charset="0"/>
              <a:buChar char="»"/>
            </a:pPr>
            <a:r>
              <a:rPr lang="en-US" sz="2800" dirty="0">
                <a:solidFill>
                  <a:schemeClr val="tx1">
                    <a:lumMod val="65000"/>
                    <a:lumOff val="35000"/>
                  </a:schemeClr>
                </a:solidFill>
                <a:latin typeface="Calibri" pitchFamily="34" charset="0"/>
              </a:rPr>
              <a:t>Education, talent &amp; tech rich</a:t>
            </a:r>
          </a:p>
          <a:p>
            <a:pPr marL="731520" lvl="1" indent="-274320">
              <a:lnSpc>
                <a:spcPts val="4000"/>
              </a:lnSpc>
              <a:buClr>
                <a:srgbClr val="F58227"/>
              </a:buClr>
              <a:buFont typeface="Calibri" pitchFamily="34" charset="0"/>
              <a:buChar char="»"/>
            </a:pPr>
            <a:r>
              <a:rPr lang="en-US" sz="2800" dirty="0" smtClean="0">
                <a:solidFill>
                  <a:schemeClr val="tx1">
                    <a:lumMod val="65000"/>
                    <a:lumOff val="35000"/>
                  </a:schemeClr>
                </a:solidFill>
                <a:latin typeface="Calibri" pitchFamily="34" charset="0"/>
              </a:rPr>
              <a:t>Family &amp; citizen focused, with parks</a:t>
            </a:r>
            <a:r>
              <a:rPr lang="en-US" sz="2800" dirty="0">
                <a:solidFill>
                  <a:schemeClr val="tx1">
                    <a:lumMod val="65000"/>
                    <a:lumOff val="35000"/>
                  </a:schemeClr>
                </a:solidFill>
                <a:latin typeface="Calibri" pitchFamily="34" charset="0"/>
              </a:rPr>
              <a:t>, adventures</a:t>
            </a:r>
            <a:r>
              <a:rPr lang="en-US" sz="2800" dirty="0" smtClean="0">
                <a:solidFill>
                  <a:schemeClr val="tx1">
                    <a:lumMod val="65000"/>
                    <a:lumOff val="35000"/>
                  </a:schemeClr>
                </a:solidFill>
                <a:latin typeface="Calibri" pitchFamily="34" charset="0"/>
              </a:rPr>
              <a:t>, healthy living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0657" r="10030"/>
          <a:stretch/>
        </p:blipFill>
        <p:spPr>
          <a:xfrm>
            <a:off x="-2956" y="1885951"/>
            <a:ext cx="2625132" cy="2241066"/>
          </a:xfrm>
          <a:prstGeom prst="rect">
            <a:avLst/>
          </a:prstGeom>
        </p:spPr>
      </p:pic>
    </p:spTree>
    <p:extLst>
      <p:ext uri="{BB962C8B-B14F-4D97-AF65-F5344CB8AC3E}">
        <p14:creationId xmlns:p14="http://schemas.microsoft.com/office/powerpoint/2010/main" val="1973310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FOCUSES TO SUPPORT STRATEGY</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700798"/>
            <a:ext cx="7467600" cy="3323987"/>
          </a:xfrm>
          <a:prstGeom prst="rect">
            <a:avLst/>
          </a:prstGeom>
        </p:spPr>
        <p:txBody>
          <a:bodyPr wrap="square">
            <a:spAutoFit/>
          </a:bodyPr>
          <a:lstStyle/>
          <a:p>
            <a:pPr>
              <a:lnSpc>
                <a:spcPct val="150000"/>
              </a:lnSpc>
            </a:pPr>
            <a:r>
              <a:rPr lang="en-US" sz="2800" b="1" dirty="0" smtClean="0">
                <a:solidFill>
                  <a:srgbClr val="F58227"/>
                </a:solidFill>
              </a:rPr>
              <a:t>Outdoor Recreation &amp; the promise of a Quality, Healthy Lifestyle  </a:t>
            </a:r>
            <a:r>
              <a:rPr lang="en-US" sz="2800" b="1" dirty="0" smtClean="0">
                <a:solidFill>
                  <a:schemeClr val="tx1">
                    <a:lumMod val="65000"/>
                    <a:lumOff val="35000"/>
                  </a:schemeClr>
                </a:solidFill>
              </a:rPr>
              <a:t>– The Triple Threat.</a:t>
            </a:r>
          </a:p>
          <a:p>
            <a:pPr>
              <a:lnSpc>
                <a:spcPct val="150000"/>
              </a:lnSpc>
            </a:pPr>
            <a:r>
              <a:rPr lang="en-US" sz="2800" dirty="0" smtClean="0">
                <a:solidFill>
                  <a:schemeClr val="tx1">
                    <a:lumMod val="65000"/>
                    <a:lumOff val="35000"/>
                  </a:schemeClr>
                </a:solidFill>
              </a:rPr>
              <a:t>  </a:t>
            </a:r>
            <a:r>
              <a:rPr lang="en-US" sz="2800" dirty="0">
                <a:solidFill>
                  <a:schemeClr val="tx1">
                    <a:lumMod val="65000"/>
                    <a:lumOff val="35000"/>
                  </a:schemeClr>
                </a:solidFill>
              </a:rPr>
              <a:t>1. </a:t>
            </a:r>
            <a:r>
              <a:rPr lang="en-US" sz="2800" b="1" dirty="0">
                <a:solidFill>
                  <a:schemeClr val="tx1">
                    <a:lumMod val="65000"/>
                    <a:lumOff val="35000"/>
                  </a:schemeClr>
                </a:solidFill>
              </a:rPr>
              <a:t>Quality of Life for Business Owners and their Employees, </a:t>
            </a:r>
            <a:r>
              <a:rPr lang="en-US" sz="2800" dirty="0">
                <a:solidFill>
                  <a:schemeClr val="tx1">
                    <a:lumMod val="65000"/>
                    <a:lumOff val="35000"/>
                  </a:schemeClr>
                </a:solidFill>
              </a:rPr>
              <a:t>easier to get them to transfer here, get rooted here. </a:t>
            </a:r>
            <a:r>
              <a:rPr lang="en-US" sz="2800" b="1" i="1" dirty="0" smtClean="0">
                <a:solidFill>
                  <a:schemeClr val="tx1">
                    <a:lumMod val="65000"/>
                    <a:lumOff val="35000"/>
                  </a:schemeClr>
                </a:solidFill>
              </a:rPr>
              <a:t>Advantage Palm Bay.</a:t>
            </a:r>
            <a:endParaRPr lang="en-US" sz="2800" b="1" i="1" dirty="0">
              <a:solidFill>
                <a:schemeClr val="tx1">
                  <a:lumMod val="65000"/>
                  <a:lumOff val="35000"/>
                </a:schemeClr>
              </a:solidFill>
            </a:endParaRPr>
          </a:p>
        </p:txBody>
      </p:sp>
    </p:spTree>
    <p:extLst>
      <p:ext uri="{BB962C8B-B14F-4D97-AF65-F5344CB8AC3E}">
        <p14:creationId xmlns:p14="http://schemas.microsoft.com/office/powerpoint/2010/main" val="145947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0"/>
            <a:ext cx="3761666" cy="243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77374"/>
          <a:stretch/>
        </p:blipFill>
        <p:spPr>
          <a:xfrm>
            <a:off x="0" y="2056237"/>
            <a:ext cx="9144000" cy="1551691"/>
          </a:xfrm>
          <a:prstGeom prst="rect">
            <a:avLst/>
          </a:prstGeom>
        </p:spPr>
      </p:pic>
      <p:sp>
        <p:nvSpPr>
          <p:cNvPr id="10" name="TextBox 9"/>
          <p:cNvSpPr txBox="1"/>
          <p:nvPr/>
        </p:nvSpPr>
        <p:spPr>
          <a:xfrm>
            <a:off x="0" y="2116660"/>
            <a:ext cx="9144000" cy="1092607"/>
          </a:xfrm>
          <a:prstGeom prst="rect">
            <a:avLst/>
          </a:prstGeom>
          <a:noFill/>
        </p:spPr>
        <p:txBody>
          <a:bodyPr wrap="square" rtlCol="0">
            <a:spAutoFit/>
          </a:bodyPr>
          <a:lstStyle/>
          <a:p>
            <a:pPr algn="ctr">
              <a:lnSpc>
                <a:spcPts val="3600"/>
              </a:lnSpc>
            </a:pPr>
            <a:r>
              <a:rPr lang="en-US" sz="4000" spc="600" dirty="0" smtClean="0">
                <a:ln w="18415" cmpd="sng">
                  <a:noFill/>
                  <a:prstDash val="solid"/>
                </a:ln>
                <a:solidFill>
                  <a:srgbClr val="FFFFFF"/>
                </a:solidFill>
                <a:effectLst>
                  <a:outerShdw blurRad="63500" dir="3600000" algn="tl" rotWithShape="0">
                    <a:srgbClr val="000000">
                      <a:alpha val="70000"/>
                    </a:srgbClr>
                  </a:outerShdw>
                </a:effectLst>
              </a:rPr>
              <a:t>STRATEGIC PLATFORM</a:t>
            </a:r>
          </a:p>
          <a:p>
            <a:pPr algn="ctr">
              <a:lnSpc>
                <a:spcPts val="4200"/>
              </a:lnSpc>
            </a:pPr>
            <a:r>
              <a:rPr lang="en-US" sz="4000" b="1" dirty="0" smtClean="0">
                <a:ln w="18415" cmpd="sng">
                  <a:noFill/>
                  <a:prstDash val="solid"/>
                </a:ln>
                <a:solidFill>
                  <a:srgbClr val="FFFFFF"/>
                </a:solidFill>
                <a:effectLst>
                  <a:outerShdw blurRad="63500" dir="3600000" algn="tl" rotWithShape="0">
                    <a:srgbClr val="000000">
                      <a:alpha val="70000"/>
                    </a:srgbClr>
                  </a:outerShdw>
                </a:effectLst>
              </a:rPr>
              <a:t>For Communications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0" y="3067042"/>
            <a:ext cx="9144000" cy="519822"/>
          </a:xfrm>
          <a:prstGeom prst="rect">
            <a:avLst/>
          </a:prstGeom>
          <a:noFill/>
        </p:spPr>
        <p:txBody>
          <a:bodyPr wrap="square" rtlCol="0">
            <a:spAutoFit/>
          </a:bodyPr>
          <a:lstStyle/>
          <a:p>
            <a:pPr algn="ctr">
              <a:lnSpc>
                <a:spcPts val="3600"/>
              </a:lnSpc>
            </a:pPr>
            <a:r>
              <a:rPr lang="en-US" sz="2400" i="1" dirty="0" smtClean="0">
                <a:ln w="18415" cmpd="sng">
                  <a:noFill/>
                  <a:prstDash val="solid"/>
                </a:ln>
                <a:solidFill>
                  <a:srgbClr val="FFFFFF"/>
                </a:solidFill>
                <a:effectLst>
                  <a:outerShdw blurRad="38100" dist="38100" dir="2700000" algn="tl">
                    <a:srgbClr val="000000">
                      <a:alpha val="43137"/>
                    </a:srgbClr>
                  </a:outerShdw>
                </a:effectLst>
              </a:rPr>
              <a:t>Opportunities</a:t>
            </a:r>
            <a:endParaRPr lang="en-US" sz="2400" i="1" dirty="0">
              <a:ln w="18415" cmpd="sng">
                <a:noFill/>
                <a:prstDash val="solid"/>
              </a:ln>
              <a:solidFill>
                <a:srgbClr val="FFFFFF"/>
              </a:solidFill>
              <a:effectLst>
                <a:outerShdw blurRad="38100" dist="38100" dir="2700000" algn="tl">
                  <a:srgbClr val="000000">
                    <a:alpha val="43137"/>
                  </a:srgbClr>
                </a:outerShdw>
              </a:effectLst>
            </a:endParaRPr>
          </a:p>
        </p:txBody>
      </p:sp>
      <p:sp>
        <p:nvSpPr>
          <p:cNvPr id="13" name="Rectangle 12"/>
          <p:cNvSpPr/>
          <p:nvPr/>
        </p:nvSpPr>
        <p:spPr>
          <a:xfrm>
            <a:off x="573494" y="4833267"/>
            <a:ext cx="8503920" cy="256032"/>
          </a:xfrm>
          <a:prstGeom prst="rect">
            <a:avLst/>
          </a:prstGeom>
          <a:solidFill>
            <a:srgbClr val="F58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0000" b="10476"/>
          <a:stretch/>
        </p:blipFill>
        <p:spPr>
          <a:xfrm>
            <a:off x="64014" y="4834778"/>
            <a:ext cx="428126" cy="254521"/>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1559" r="2727" b="94459"/>
          <a:stretch/>
        </p:blipFill>
        <p:spPr>
          <a:xfrm>
            <a:off x="976616" y="4743548"/>
            <a:ext cx="7759311" cy="376202"/>
          </a:xfrm>
          <a:prstGeom prst="rect">
            <a:avLst/>
          </a:prstGeom>
        </p:spPr>
      </p:pic>
    </p:spTree>
    <p:extLst>
      <p:ext uri="{BB962C8B-B14F-4D97-AF65-F5344CB8AC3E}">
        <p14:creationId xmlns:p14="http://schemas.microsoft.com/office/powerpoint/2010/main" val="2165634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FOCUSES TO SUPPORT STRATEGY</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700798"/>
            <a:ext cx="7467600" cy="3970318"/>
          </a:xfrm>
          <a:prstGeom prst="rect">
            <a:avLst/>
          </a:prstGeom>
        </p:spPr>
        <p:txBody>
          <a:bodyPr wrap="square">
            <a:spAutoFit/>
          </a:bodyPr>
          <a:lstStyle/>
          <a:p>
            <a:pPr>
              <a:lnSpc>
                <a:spcPct val="150000"/>
              </a:lnSpc>
            </a:pPr>
            <a:r>
              <a:rPr lang="en-US" sz="2800" b="1" dirty="0" smtClean="0">
                <a:solidFill>
                  <a:srgbClr val="F58227"/>
                </a:solidFill>
              </a:rPr>
              <a:t>Outdoor Recreation &amp; the promise of a Quality, Healthy Lifestyle  </a:t>
            </a:r>
            <a:r>
              <a:rPr lang="en-US" sz="2800" b="1" dirty="0" smtClean="0">
                <a:solidFill>
                  <a:schemeClr val="tx1">
                    <a:lumMod val="65000"/>
                    <a:lumOff val="35000"/>
                  </a:schemeClr>
                </a:solidFill>
              </a:rPr>
              <a:t>– The Triple Threat.</a:t>
            </a:r>
          </a:p>
          <a:p>
            <a:pPr>
              <a:lnSpc>
                <a:spcPct val="150000"/>
              </a:lnSpc>
            </a:pPr>
            <a:r>
              <a:rPr lang="en-US" sz="2800" dirty="0" smtClean="0">
                <a:solidFill>
                  <a:schemeClr val="tx1">
                    <a:lumMod val="65000"/>
                    <a:lumOff val="35000"/>
                  </a:schemeClr>
                </a:solidFill>
              </a:rPr>
              <a:t>  </a:t>
            </a:r>
            <a:r>
              <a:rPr lang="en-US" sz="2800" dirty="0" smtClean="0"/>
              <a:t>2</a:t>
            </a:r>
            <a:r>
              <a:rPr lang="en-US" sz="2800" dirty="0"/>
              <a:t>. </a:t>
            </a:r>
            <a:r>
              <a:rPr lang="en-US" sz="2800" b="1" dirty="0" smtClean="0">
                <a:solidFill>
                  <a:schemeClr val="tx1">
                    <a:lumMod val="65000"/>
                    <a:lumOff val="35000"/>
                  </a:schemeClr>
                </a:solidFill>
              </a:rPr>
              <a:t>Growing Tourism</a:t>
            </a:r>
            <a:r>
              <a:rPr lang="en-US" sz="2800" dirty="0" smtClean="0">
                <a:solidFill>
                  <a:schemeClr val="tx1">
                    <a:lumMod val="65000"/>
                    <a:lumOff val="35000"/>
                  </a:schemeClr>
                </a:solidFill>
              </a:rPr>
              <a:t>-</a:t>
            </a:r>
            <a:r>
              <a:rPr lang="en-US" sz="2800" dirty="0">
                <a:solidFill>
                  <a:schemeClr val="tx1">
                    <a:lumMod val="65000"/>
                    <a:lumOff val="35000"/>
                  </a:schemeClr>
                </a:solidFill>
              </a:rPr>
              <a:t>-Abundant Natural Assets and the Opportunity to Enhance and Attract </a:t>
            </a:r>
            <a:r>
              <a:rPr lang="en-US" sz="2800" i="1" dirty="0">
                <a:solidFill>
                  <a:schemeClr val="tx1">
                    <a:lumMod val="65000"/>
                    <a:lumOff val="35000"/>
                  </a:schemeClr>
                </a:solidFill>
              </a:rPr>
              <a:t>Visitors</a:t>
            </a:r>
            <a:r>
              <a:rPr lang="en-US" sz="2800" dirty="0">
                <a:solidFill>
                  <a:schemeClr val="tx1">
                    <a:lumMod val="65000"/>
                    <a:lumOff val="35000"/>
                  </a:schemeClr>
                </a:solidFill>
              </a:rPr>
              <a:t> (and their </a:t>
            </a:r>
            <a:r>
              <a:rPr lang="en-US" sz="2800" b="1" i="1" dirty="0" smtClean="0">
                <a:solidFill>
                  <a:srgbClr val="F58227"/>
                </a:solidFill>
              </a:rPr>
              <a:t>new dollars</a:t>
            </a:r>
            <a:r>
              <a:rPr lang="en-US" sz="2800" dirty="0">
                <a:solidFill>
                  <a:schemeClr val="tx1">
                    <a:lumMod val="65000"/>
                    <a:lumOff val="35000"/>
                  </a:schemeClr>
                </a:solidFill>
              </a:rPr>
              <a:t>) by growing the recreation opportunity, </a:t>
            </a:r>
            <a:r>
              <a:rPr lang="en-US" sz="2800" dirty="0" smtClean="0">
                <a:solidFill>
                  <a:schemeClr val="tx1">
                    <a:lumMod val="65000"/>
                    <a:lumOff val="35000"/>
                  </a:schemeClr>
                </a:solidFill>
              </a:rPr>
              <a:t>utilizing </a:t>
            </a:r>
            <a:r>
              <a:rPr lang="en-US" sz="2800" dirty="0">
                <a:solidFill>
                  <a:schemeClr val="tx1">
                    <a:lumMod val="65000"/>
                    <a:lumOff val="35000"/>
                  </a:schemeClr>
                </a:solidFill>
              </a:rPr>
              <a:t>the </a:t>
            </a:r>
            <a:r>
              <a:rPr lang="en-US" sz="2800" dirty="0" smtClean="0">
                <a:solidFill>
                  <a:schemeClr val="tx1">
                    <a:lumMod val="65000"/>
                    <a:lumOff val="35000"/>
                  </a:schemeClr>
                </a:solidFill>
              </a:rPr>
              <a:t>land.</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457667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FOCUSES TO SUPPORT STRATEGY</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700798"/>
            <a:ext cx="7467600" cy="3970318"/>
          </a:xfrm>
          <a:prstGeom prst="rect">
            <a:avLst/>
          </a:prstGeom>
        </p:spPr>
        <p:txBody>
          <a:bodyPr wrap="square">
            <a:spAutoFit/>
          </a:bodyPr>
          <a:lstStyle/>
          <a:p>
            <a:pPr>
              <a:lnSpc>
                <a:spcPct val="150000"/>
              </a:lnSpc>
            </a:pPr>
            <a:r>
              <a:rPr lang="en-US" sz="2800" b="1" dirty="0" smtClean="0">
                <a:solidFill>
                  <a:srgbClr val="F58227"/>
                </a:solidFill>
              </a:rPr>
              <a:t>Outdoor Recreation &amp; the promise of a Quality, Healthy Lifestyle  </a:t>
            </a:r>
            <a:r>
              <a:rPr lang="en-US" sz="2800" b="1" dirty="0" smtClean="0">
                <a:solidFill>
                  <a:schemeClr val="tx1">
                    <a:lumMod val="65000"/>
                    <a:lumOff val="35000"/>
                  </a:schemeClr>
                </a:solidFill>
              </a:rPr>
              <a:t>– The Triple Threat.</a:t>
            </a:r>
          </a:p>
          <a:p>
            <a:pPr>
              <a:lnSpc>
                <a:spcPct val="150000"/>
              </a:lnSpc>
            </a:pPr>
            <a:r>
              <a:rPr lang="en-US" sz="2800" dirty="0" smtClean="0">
                <a:solidFill>
                  <a:schemeClr val="tx1">
                    <a:lumMod val="65000"/>
                    <a:lumOff val="35000"/>
                  </a:schemeClr>
                </a:solidFill>
              </a:rPr>
              <a:t>  </a:t>
            </a:r>
            <a:r>
              <a:rPr lang="en-US" sz="2800" dirty="0"/>
              <a:t>3</a:t>
            </a:r>
            <a:r>
              <a:rPr lang="en-US" sz="2800" dirty="0" smtClean="0"/>
              <a:t>. </a:t>
            </a:r>
            <a:r>
              <a:rPr lang="en-US" sz="2800" b="1" dirty="0" smtClean="0">
                <a:solidFill>
                  <a:schemeClr val="tx1">
                    <a:lumMod val="65000"/>
                    <a:lumOff val="35000"/>
                  </a:schemeClr>
                </a:solidFill>
              </a:rPr>
              <a:t>Enriched Environment for </a:t>
            </a:r>
            <a:r>
              <a:rPr lang="en-US" sz="2800" b="1" dirty="0">
                <a:solidFill>
                  <a:schemeClr val="tx1">
                    <a:lumMod val="65000"/>
                    <a:lumOff val="35000"/>
                  </a:schemeClr>
                </a:solidFill>
              </a:rPr>
              <a:t>G</a:t>
            </a:r>
            <a:r>
              <a:rPr lang="en-US" sz="2800" b="1" dirty="0" smtClean="0">
                <a:solidFill>
                  <a:schemeClr val="tx1">
                    <a:lumMod val="65000"/>
                    <a:lumOff val="35000"/>
                  </a:schemeClr>
                </a:solidFill>
              </a:rPr>
              <a:t>enerational Connectivity and Prosperity</a:t>
            </a:r>
            <a:r>
              <a:rPr lang="en-US" sz="2800" dirty="0" smtClean="0">
                <a:solidFill>
                  <a:schemeClr val="tx1">
                    <a:lumMod val="65000"/>
                    <a:lumOff val="35000"/>
                  </a:schemeClr>
                </a:solidFill>
              </a:rPr>
              <a:t>–attracts generations of families, generational businesses, returning youth filling talent pipelines, generational success.</a:t>
            </a:r>
          </a:p>
        </p:txBody>
      </p:sp>
    </p:spTree>
    <p:extLst>
      <p:ext uri="{BB962C8B-B14F-4D97-AF65-F5344CB8AC3E}">
        <p14:creationId xmlns:p14="http://schemas.microsoft.com/office/powerpoint/2010/main" val="2097906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brandt\AppData\Local\Microsoft\Windows\Temporary Internet Files\Content.Outlook\T64SFJ40\photo (5)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1" b="10343"/>
          <a:stretch/>
        </p:blipFill>
        <p:spPr bwMode="auto">
          <a:xfrm>
            <a:off x="3200400" y="-1"/>
            <a:ext cx="2329204" cy="2662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77374"/>
          <a:stretch/>
        </p:blipFill>
        <p:spPr>
          <a:xfrm>
            <a:off x="0" y="2056237"/>
            <a:ext cx="9144000" cy="1551691"/>
          </a:xfrm>
          <a:prstGeom prst="rect">
            <a:avLst/>
          </a:prstGeom>
        </p:spPr>
      </p:pic>
      <p:sp>
        <p:nvSpPr>
          <p:cNvPr id="10" name="TextBox 9"/>
          <p:cNvSpPr txBox="1"/>
          <p:nvPr/>
        </p:nvSpPr>
        <p:spPr>
          <a:xfrm>
            <a:off x="0" y="2116660"/>
            <a:ext cx="9144000" cy="1092607"/>
          </a:xfrm>
          <a:prstGeom prst="rect">
            <a:avLst/>
          </a:prstGeom>
          <a:noFill/>
        </p:spPr>
        <p:txBody>
          <a:bodyPr wrap="square" rtlCol="0">
            <a:spAutoFit/>
          </a:bodyPr>
          <a:lstStyle/>
          <a:p>
            <a:pPr algn="ctr">
              <a:lnSpc>
                <a:spcPts val="3600"/>
              </a:lnSpc>
            </a:pPr>
            <a:r>
              <a:rPr lang="en-US" sz="4000" spc="600" dirty="0" smtClean="0">
                <a:ln w="18415" cmpd="sng">
                  <a:noFill/>
                  <a:prstDash val="solid"/>
                </a:ln>
                <a:solidFill>
                  <a:srgbClr val="FFFFFF"/>
                </a:solidFill>
                <a:effectLst>
                  <a:outerShdw blurRad="63500" dir="3600000" algn="tl" rotWithShape="0">
                    <a:srgbClr val="000000">
                      <a:alpha val="70000"/>
                    </a:srgbClr>
                  </a:outerShdw>
                </a:effectLst>
              </a:rPr>
              <a:t>POSITIVE</a:t>
            </a:r>
          </a:p>
          <a:p>
            <a:pPr algn="ctr">
              <a:lnSpc>
                <a:spcPts val="42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Signs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0" y="3067042"/>
            <a:ext cx="9144000" cy="553998"/>
          </a:xfrm>
          <a:prstGeom prst="rect">
            <a:avLst/>
          </a:prstGeom>
          <a:noFill/>
        </p:spPr>
        <p:txBody>
          <a:bodyPr wrap="square" rtlCol="0">
            <a:spAutoFit/>
          </a:bodyPr>
          <a:lstStyle/>
          <a:p>
            <a:pPr algn="ctr">
              <a:lnSpc>
                <a:spcPts val="3600"/>
              </a:lnSpc>
            </a:pPr>
            <a:r>
              <a:rPr lang="en-US" sz="2400" i="1" dirty="0" smtClean="0">
                <a:ln w="18415" cmpd="sng">
                  <a:noFill/>
                  <a:prstDash val="solid"/>
                </a:ln>
                <a:solidFill>
                  <a:srgbClr val="FFFFFF"/>
                </a:solidFill>
                <a:effectLst>
                  <a:outerShdw blurRad="38100" dist="38100" dir="2700000" algn="tl">
                    <a:srgbClr val="000000">
                      <a:alpha val="43137"/>
                    </a:srgbClr>
                  </a:outerShdw>
                </a:effectLst>
              </a:rPr>
              <a:t>Opportunities &amp; Actions</a:t>
            </a:r>
            <a:endParaRPr lang="en-US" sz="2400" i="1" dirty="0">
              <a:ln w="18415" cmpd="sng">
                <a:noFill/>
                <a:prstDash val="solid"/>
              </a:ln>
              <a:solidFill>
                <a:srgbClr val="FFFFFF"/>
              </a:solidFill>
              <a:effectLst>
                <a:outerShdw blurRad="38100" dist="38100" dir="2700000" algn="tl">
                  <a:srgbClr val="000000">
                    <a:alpha val="43137"/>
                  </a:srgbClr>
                </a:outerShdw>
              </a:effectLst>
            </a:endParaRPr>
          </a:p>
        </p:txBody>
      </p:sp>
      <p:sp>
        <p:nvSpPr>
          <p:cNvPr id="13" name="Rectangle 12"/>
          <p:cNvSpPr/>
          <p:nvPr/>
        </p:nvSpPr>
        <p:spPr>
          <a:xfrm>
            <a:off x="573494" y="4833267"/>
            <a:ext cx="8503920" cy="256032"/>
          </a:xfrm>
          <a:prstGeom prst="rect">
            <a:avLst/>
          </a:prstGeom>
          <a:solidFill>
            <a:srgbClr val="F58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0000" b="10476"/>
          <a:stretch/>
        </p:blipFill>
        <p:spPr>
          <a:xfrm>
            <a:off x="64014" y="4834778"/>
            <a:ext cx="428126" cy="254521"/>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1559" r="2727" b="94459"/>
          <a:stretch/>
        </p:blipFill>
        <p:spPr>
          <a:xfrm>
            <a:off x="976616" y="4743548"/>
            <a:ext cx="7759311" cy="376202"/>
          </a:xfrm>
          <a:prstGeom prst="rect">
            <a:avLst/>
          </a:prstGeom>
        </p:spPr>
      </p:pic>
    </p:spTree>
    <p:extLst>
      <p:ext uri="{BB962C8B-B14F-4D97-AF65-F5344CB8AC3E}">
        <p14:creationId xmlns:p14="http://schemas.microsoft.com/office/powerpoint/2010/main" val="150039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282"/>
          <a:stretch/>
        </p:blipFill>
        <p:spPr>
          <a:xfrm>
            <a:off x="856385" y="666750"/>
            <a:ext cx="7431230" cy="43872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Signs of vitality</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3149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04" y="571995"/>
            <a:ext cx="5992496" cy="4494372"/>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24015"/>
          <a:stretch/>
        </p:blipFill>
        <p:spPr>
          <a:xfrm>
            <a:off x="-73374" y="268186"/>
            <a:ext cx="4812118" cy="487531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11111" b="93593"/>
          <a:stretch/>
        </p:blipFill>
        <p:spPr>
          <a:xfrm>
            <a:off x="-102133" y="242455"/>
            <a:ext cx="9144000" cy="3295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Signs of </a:t>
            </a:r>
            <a:r>
              <a:rPr lang="en-US" sz="2400" b="1" cap="all"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vitalty</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7300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029" y="980988"/>
            <a:ext cx="2778983" cy="370531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980988"/>
            <a:ext cx="2770556" cy="36940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West </a:t>
            </a:r>
            <a:r>
              <a:rPr lang="en-US" sz="2400" b="1" cap="all"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melbourne</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Tree>
    <p:extLst>
      <p:ext uri="{BB962C8B-B14F-4D97-AF65-F5344CB8AC3E}">
        <p14:creationId xmlns:p14="http://schemas.microsoft.com/office/powerpoint/2010/main" val="3580983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1" y="320458"/>
            <a:ext cx="3617281" cy="48230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threads that connect us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descr="C:\Users\lbrandt\AppData\Local\Microsoft\Windows\Temporary Internet Files\Content.Outlook\T64SFJ40\photo (5)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657" b="10343"/>
          <a:stretch/>
        </p:blipFill>
        <p:spPr bwMode="auto">
          <a:xfrm>
            <a:off x="816474" y="-22636"/>
            <a:ext cx="3388356" cy="451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30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29" y="3076265"/>
            <a:ext cx="1359686" cy="181291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threads that connect us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399440" y="1368105"/>
            <a:ext cx="5466496" cy="3416320"/>
          </a:xfrm>
          <a:prstGeom prst="rect">
            <a:avLst/>
          </a:prstGeom>
        </p:spPr>
        <p:txBody>
          <a:bodyPr wrap="none">
            <a:spAutoFit/>
          </a:bodyPr>
          <a:lstStyle/>
          <a:p>
            <a:r>
              <a:rPr lang="en-US" b="1" dirty="0" err="1" smtClean="0">
                <a:solidFill>
                  <a:schemeClr val="tx1">
                    <a:lumMod val="65000"/>
                    <a:lumOff val="35000"/>
                  </a:schemeClr>
                </a:solidFill>
              </a:rPr>
              <a:t>Nemo</a:t>
            </a:r>
            <a:r>
              <a:rPr lang="en-US" b="1" dirty="0" smtClean="0">
                <a:solidFill>
                  <a:schemeClr val="tx1">
                    <a:lumMod val="65000"/>
                    <a:lumOff val="35000"/>
                  </a:schemeClr>
                </a:solidFill>
              </a:rPr>
              <a:t> Community Garden represents:</a:t>
            </a:r>
          </a:p>
          <a:p>
            <a:r>
              <a:rPr lang="en-US" dirty="0" smtClean="0">
                <a:solidFill>
                  <a:schemeClr val="tx1">
                    <a:lumMod val="65000"/>
                    <a:lumOff val="35000"/>
                  </a:schemeClr>
                </a:solidFill>
              </a:rPr>
              <a:t>Land uses some other cities may not be able to embrace</a:t>
            </a:r>
          </a:p>
          <a:p>
            <a:r>
              <a:rPr lang="en-US" dirty="0" smtClean="0">
                <a:solidFill>
                  <a:schemeClr val="tx1">
                    <a:lumMod val="65000"/>
                    <a:lumOff val="35000"/>
                  </a:schemeClr>
                </a:solidFill>
              </a:rPr>
              <a:t>Communities looking at shared work and reward</a:t>
            </a:r>
          </a:p>
          <a:p>
            <a:r>
              <a:rPr lang="en-US" dirty="0" smtClean="0">
                <a:solidFill>
                  <a:schemeClr val="tx1">
                    <a:lumMod val="65000"/>
                    <a:lumOff val="35000"/>
                  </a:schemeClr>
                </a:solidFill>
              </a:rPr>
              <a:t>Identifying leaders, skills sharing</a:t>
            </a:r>
          </a:p>
          <a:p>
            <a:r>
              <a:rPr lang="en-US" dirty="0" smtClean="0">
                <a:solidFill>
                  <a:schemeClr val="tx1">
                    <a:lumMod val="65000"/>
                    <a:lumOff val="35000"/>
                  </a:schemeClr>
                </a:solidFill>
              </a:rPr>
              <a:t>Trends in teaching next generation, applied values</a:t>
            </a:r>
          </a:p>
          <a:p>
            <a:r>
              <a:rPr lang="en-US" dirty="0" smtClean="0">
                <a:solidFill>
                  <a:schemeClr val="tx1">
                    <a:lumMod val="65000"/>
                    <a:lumOff val="35000"/>
                  </a:schemeClr>
                </a:solidFill>
              </a:rPr>
              <a:t>Self sustainability lessons</a:t>
            </a:r>
            <a:endParaRPr lang="en-US" dirty="0">
              <a:solidFill>
                <a:schemeClr val="tx1">
                  <a:lumMod val="65000"/>
                  <a:lumOff val="35000"/>
                </a:schemeClr>
              </a:solidFill>
            </a:endParaRPr>
          </a:p>
          <a:p>
            <a:r>
              <a:rPr lang="en-US" dirty="0" smtClean="0">
                <a:solidFill>
                  <a:schemeClr val="tx1">
                    <a:lumMod val="65000"/>
                    <a:lumOff val="35000"/>
                  </a:schemeClr>
                </a:solidFill>
              </a:rPr>
              <a:t>Understanding our Earth and its systems</a:t>
            </a:r>
          </a:p>
          <a:p>
            <a:r>
              <a:rPr lang="en-US" dirty="0" smtClean="0">
                <a:solidFill>
                  <a:schemeClr val="tx1">
                    <a:lumMod val="65000"/>
                    <a:lumOff val="35000"/>
                  </a:schemeClr>
                </a:solidFill>
              </a:rPr>
              <a:t>Respecting its inhabitants, all kinds of life</a:t>
            </a:r>
          </a:p>
          <a:p>
            <a:endParaRPr lang="en-US" dirty="0">
              <a:solidFill>
                <a:schemeClr val="tx1">
                  <a:lumMod val="65000"/>
                  <a:lumOff val="35000"/>
                </a:schemeClr>
              </a:solidFill>
            </a:endParaRPr>
          </a:p>
          <a:p>
            <a:r>
              <a:rPr lang="en-US" dirty="0" smtClean="0">
                <a:solidFill>
                  <a:schemeClr val="tx1">
                    <a:lumMod val="65000"/>
                    <a:lumOff val="35000"/>
                  </a:schemeClr>
                </a:solidFill>
              </a:rPr>
              <a:t>HOW MANY QUIET LESSONS </a:t>
            </a:r>
            <a:br>
              <a:rPr lang="en-US" dirty="0" smtClean="0">
                <a:solidFill>
                  <a:schemeClr val="tx1">
                    <a:lumMod val="65000"/>
                    <a:lumOff val="35000"/>
                  </a:schemeClr>
                </a:solidFill>
              </a:rPr>
            </a:br>
            <a:r>
              <a:rPr lang="en-US" dirty="0" smtClean="0">
                <a:solidFill>
                  <a:schemeClr val="tx1">
                    <a:lumMod val="65000"/>
                    <a:lumOff val="35000"/>
                  </a:schemeClr>
                </a:solidFill>
              </a:rPr>
              <a:t>CAN A COMMUNITY GARDEN TEACH?</a:t>
            </a:r>
          </a:p>
          <a:p>
            <a:endParaRPr lang="en-US" dirty="0" smtClean="0">
              <a:solidFill>
                <a:schemeClr val="tx1">
                  <a:lumMod val="65000"/>
                  <a:lumOff val="35000"/>
                </a:schemeClr>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764"/>
            <a:ext cx="3191120" cy="4254824"/>
          </a:xfrm>
          <a:prstGeom prst="rect">
            <a:avLst/>
          </a:prstGeom>
        </p:spPr>
      </p:pic>
    </p:spTree>
    <p:extLst>
      <p:ext uri="{BB962C8B-B14F-4D97-AF65-F5344CB8AC3E}">
        <p14:creationId xmlns:p14="http://schemas.microsoft.com/office/powerpoint/2010/main" val="364003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threads that connect us, showing character</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8" name="Picture 2" descr="Evens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819150"/>
            <a:ext cx="5619750" cy="40587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955678"/>
            <a:ext cx="2604516" cy="4031873"/>
          </a:xfrm>
          <a:prstGeom prst="rect">
            <a:avLst/>
          </a:prstGeom>
        </p:spPr>
        <p:txBody>
          <a:bodyPr wrap="square">
            <a:spAutoFit/>
          </a:bodyPr>
          <a:lstStyle/>
          <a:p>
            <a:r>
              <a:rPr lang="en-US" sz="1600" b="1" dirty="0" smtClean="0">
                <a:solidFill>
                  <a:schemeClr val="tx1">
                    <a:lumMod val="65000"/>
                    <a:lumOff val="35000"/>
                  </a:schemeClr>
                </a:solidFill>
              </a:rPr>
              <a:t>The Evans Center Project</a:t>
            </a:r>
          </a:p>
          <a:p>
            <a:endParaRPr lang="en-US" sz="1600" dirty="0">
              <a:solidFill>
                <a:schemeClr val="tx1">
                  <a:lumMod val="65000"/>
                  <a:lumOff val="35000"/>
                </a:schemeClr>
              </a:solidFill>
            </a:endParaRPr>
          </a:p>
          <a:p>
            <a:r>
              <a:rPr lang="en-US" sz="1600" dirty="0" smtClean="0">
                <a:solidFill>
                  <a:schemeClr val="tx1">
                    <a:lumMod val="65000"/>
                    <a:lumOff val="35000"/>
                  </a:schemeClr>
                </a:solidFill>
              </a:rPr>
              <a:t>Using themes of history and community to evolve, regenerate ... IN THE NEIGHBORHOOD.</a:t>
            </a:r>
          </a:p>
          <a:p>
            <a:endParaRPr lang="en-US" sz="1600" dirty="0">
              <a:solidFill>
                <a:schemeClr val="tx1">
                  <a:lumMod val="65000"/>
                  <a:lumOff val="35000"/>
                </a:schemeClr>
              </a:solidFill>
            </a:endParaRPr>
          </a:p>
          <a:p>
            <a:r>
              <a:rPr lang="en-US" sz="1600" dirty="0" smtClean="0">
                <a:solidFill>
                  <a:schemeClr val="tx1">
                    <a:lumMod val="65000"/>
                    <a:lumOff val="35000"/>
                  </a:schemeClr>
                </a:solidFill>
              </a:rPr>
              <a:t>Classrooms for youth job training. A satellite health clinic for </a:t>
            </a:r>
            <a:r>
              <a:rPr lang="en-US" sz="1600" dirty="0" err="1" smtClean="0">
                <a:solidFill>
                  <a:schemeClr val="tx1">
                    <a:lumMod val="65000"/>
                    <a:lumOff val="35000"/>
                  </a:schemeClr>
                </a:solidFill>
              </a:rPr>
              <a:t>Driskell</a:t>
            </a:r>
            <a:r>
              <a:rPr lang="en-US" sz="1600" dirty="0" smtClean="0">
                <a:solidFill>
                  <a:schemeClr val="tx1">
                    <a:lumMod val="65000"/>
                    <a:lumOff val="35000"/>
                  </a:schemeClr>
                </a:solidFill>
              </a:rPr>
              <a:t> Heights and Powell Neighborhoods.</a:t>
            </a:r>
          </a:p>
          <a:p>
            <a:endParaRPr lang="en-US" sz="1600" dirty="0" smtClean="0">
              <a:solidFill>
                <a:schemeClr val="tx1">
                  <a:lumMod val="65000"/>
                  <a:lumOff val="35000"/>
                </a:schemeClr>
              </a:solidFill>
            </a:endParaRPr>
          </a:p>
          <a:p>
            <a:r>
              <a:rPr lang="en-US" sz="1600" i="1" dirty="0" smtClean="0">
                <a:solidFill>
                  <a:schemeClr val="tx1">
                    <a:lumMod val="65000"/>
                    <a:lumOff val="35000"/>
                  </a:schemeClr>
                </a:solidFill>
              </a:rPr>
              <a:t>Example of attending to the needs of youth in Palm Bay and of community benefit organizations at their best.</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909811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threads that connect us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ONE Comm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971550"/>
            <a:ext cx="3810000" cy="2324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4322253"/>
            <a:ext cx="4572000" cy="261610"/>
          </a:xfrm>
          <a:prstGeom prst="rect">
            <a:avLst/>
          </a:prstGeom>
        </p:spPr>
        <p:txBody>
          <a:bodyPr>
            <a:spAutoFit/>
          </a:bodyPr>
          <a:lstStyle/>
          <a:p>
            <a:r>
              <a:rPr lang="en-US" sz="1100" dirty="0">
                <a:hlinkClick r:id="rId6"/>
              </a:rPr>
              <a:t>http://www.palmbayflorida.org/growth/programs/one.html</a:t>
            </a:r>
            <a:endParaRPr lang="en-US" sz="1100" dirty="0"/>
          </a:p>
        </p:txBody>
      </p:sp>
      <p:sp>
        <p:nvSpPr>
          <p:cNvPr id="19" name="Rectangle 18"/>
          <p:cNvSpPr/>
          <p:nvPr/>
        </p:nvSpPr>
        <p:spPr>
          <a:xfrm>
            <a:off x="4567592" y="1941441"/>
            <a:ext cx="4136541" cy="2031325"/>
          </a:xfrm>
          <a:prstGeom prst="rect">
            <a:avLst/>
          </a:prstGeom>
        </p:spPr>
        <p:txBody>
          <a:bodyPr wrap="square">
            <a:spAutoFit/>
          </a:bodyPr>
          <a:lstStyle/>
          <a:p>
            <a:r>
              <a:rPr lang="en-US" dirty="0" smtClean="0">
                <a:solidFill>
                  <a:schemeClr val="tx1">
                    <a:lumMod val="65000"/>
                    <a:lumOff val="35000"/>
                  </a:schemeClr>
                </a:solidFill>
              </a:rPr>
              <a:t>“At the heart of every community are our neighborhoods. They are what define us and give us an identity, character, and purpose.  When residents are united they are able to identify needs and more effectively petition government for action.”</a:t>
            </a:r>
            <a:endParaRPr lang="en-US" dirty="0"/>
          </a:p>
        </p:txBody>
      </p:sp>
      <p:sp>
        <p:nvSpPr>
          <p:cNvPr id="20" name="Rectangle 19"/>
          <p:cNvSpPr/>
          <p:nvPr/>
        </p:nvSpPr>
        <p:spPr>
          <a:xfrm>
            <a:off x="2971800" y="3988628"/>
            <a:ext cx="2645468" cy="369332"/>
          </a:xfrm>
          <a:prstGeom prst="rect">
            <a:avLst/>
          </a:prstGeom>
        </p:spPr>
        <p:txBody>
          <a:bodyPr wrap="none">
            <a:spAutoFit/>
          </a:bodyPr>
          <a:lstStyle/>
          <a:p>
            <a:r>
              <a:rPr lang="en-US" dirty="0" smtClean="0">
                <a:solidFill>
                  <a:schemeClr val="tx1">
                    <a:lumMod val="65000"/>
                    <a:lumOff val="35000"/>
                  </a:schemeClr>
                </a:solidFill>
              </a:rPr>
              <a:t>Organize. Name. Enhance.</a:t>
            </a:r>
            <a:endParaRPr lang="en-US" dirty="0"/>
          </a:p>
        </p:txBody>
      </p:sp>
      <p:sp>
        <p:nvSpPr>
          <p:cNvPr id="21" name="Rectangle 20"/>
          <p:cNvSpPr/>
          <p:nvPr/>
        </p:nvSpPr>
        <p:spPr>
          <a:xfrm>
            <a:off x="3710492" y="4583863"/>
            <a:ext cx="1045286" cy="276999"/>
          </a:xfrm>
          <a:prstGeom prst="rect">
            <a:avLst/>
          </a:prstGeom>
        </p:spPr>
        <p:txBody>
          <a:bodyPr wrap="none">
            <a:spAutoFit/>
          </a:bodyPr>
          <a:lstStyle/>
          <a:p>
            <a:r>
              <a:rPr lang="en-US" sz="1200" dirty="0">
                <a:hlinkClick r:id="rId7"/>
              </a:rPr>
              <a:t>one@pbfl.org</a:t>
            </a:r>
            <a:endParaRPr lang="en-US" sz="1200" dirty="0"/>
          </a:p>
        </p:txBody>
      </p:sp>
    </p:spTree>
    <p:extLst>
      <p:ext uri="{BB962C8B-B14F-4D97-AF65-F5344CB8AC3E}">
        <p14:creationId xmlns:p14="http://schemas.microsoft.com/office/powerpoint/2010/main" val="3402624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KEY CHALLENGE </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914400" y="1047750"/>
            <a:ext cx="7162800" cy="3323987"/>
          </a:xfrm>
          <a:prstGeom prst="rect">
            <a:avLst/>
          </a:prstGeom>
          <a:noFill/>
        </p:spPr>
        <p:txBody>
          <a:bodyPr wrap="square" rtlCol="0">
            <a:spAutoFit/>
          </a:bodyPr>
          <a:lstStyle/>
          <a:p>
            <a:pPr>
              <a:lnSpc>
                <a:spcPct val="150000"/>
              </a:lnSpc>
            </a:pPr>
            <a:r>
              <a:rPr lang="en-US" sz="2800" dirty="0" smtClean="0">
                <a:solidFill>
                  <a:schemeClr val="tx1">
                    <a:lumMod val="65000"/>
                    <a:lumOff val="35000"/>
                  </a:schemeClr>
                </a:solidFill>
              </a:rPr>
              <a:t>KEY: Create </a:t>
            </a:r>
            <a:r>
              <a:rPr lang="en-US" sz="2800" dirty="0">
                <a:solidFill>
                  <a:schemeClr val="tx1">
                    <a:lumMod val="65000"/>
                    <a:lumOff val="35000"/>
                  </a:schemeClr>
                </a:solidFill>
              </a:rPr>
              <a:t>a strong economic development focus that supports the </a:t>
            </a:r>
            <a:r>
              <a:rPr lang="en-US" sz="2800" b="1" i="1" dirty="0">
                <a:solidFill>
                  <a:srgbClr val="F58227"/>
                </a:solidFill>
              </a:rPr>
              <a:t>true attributes</a:t>
            </a:r>
            <a:r>
              <a:rPr lang="en-US" sz="2800" dirty="0">
                <a:solidFill>
                  <a:srgbClr val="F58227"/>
                </a:solidFill>
              </a:rPr>
              <a:t> </a:t>
            </a:r>
            <a:r>
              <a:rPr lang="en-US" sz="2800" dirty="0">
                <a:solidFill>
                  <a:schemeClr val="tx1">
                    <a:lumMod val="65000"/>
                    <a:lumOff val="35000"/>
                  </a:schemeClr>
                </a:solidFill>
              </a:rPr>
              <a:t>of the </a:t>
            </a:r>
            <a:r>
              <a:rPr lang="en-US" sz="2800" dirty="0" smtClean="0">
                <a:solidFill>
                  <a:srgbClr val="F58227"/>
                </a:solidFill>
              </a:rPr>
              <a:t/>
            </a:r>
            <a:br>
              <a:rPr lang="en-US" sz="2800" dirty="0" smtClean="0">
                <a:solidFill>
                  <a:srgbClr val="F58227"/>
                </a:solidFill>
              </a:rPr>
            </a:br>
            <a:r>
              <a:rPr lang="en-US" sz="2800" b="1" dirty="0" smtClean="0">
                <a:solidFill>
                  <a:srgbClr val="F58227"/>
                </a:solidFill>
              </a:rPr>
              <a:t>City </a:t>
            </a:r>
            <a:r>
              <a:rPr lang="en-US" sz="2800" b="1" dirty="0">
                <a:solidFill>
                  <a:srgbClr val="F58227"/>
                </a:solidFill>
              </a:rPr>
              <a:t>of Palm Bay</a:t>
            </a:r>
            <a:r>
              <a:rPr lang="en-US" sz="2800" dirty="0">
                <a:solidFill>
                  <a:srgbClr val="F58227"/>
                </a:solidFill>
              </a:rPr>
              <a:t> and </a:t>
            </a:r>
            <a:r>
              <a:rPr lang="en-US" sz="2800" b="1" i="1" dirty="0">
                <a:solidFill>
                  <a:srgbClr val="F58227"/>
                </a:solidFill>
              </a:rPr>
              <a:t>resonates</a:t>
            </a:r>
            <a:r>
              <a:rPr lang="en-US" sz="2800" dirty="0">
                <a:solidFill>
                  <a:srgbClr val="F58227"/>
                </a:solidFill>
              </a:rPr>
              <a:t> </a:t>
            </a:r>
            <a:r>
              <a:rPr lang="en-US" sz="2800" dirty="0">
                <a:solidFill>
                  <a:schemeClr val="tx1">
                    <a:lumMod val="65000"/>
                    <a:lumOff val="35000"/>
                  </a:schemeClr>
                </a:solidFill>
              </a:rPr>
              <a:t>with</a:t>
            </a:r>
            <a:r>
              <a:rPr lang="en-US" sz="2800" dirty="0">
                <a:solidFill>
                  <a:srgbClr val="F58227"/>
                </a:solidFill>
              </a:rPr>
              <a:t> </a:t>
            </a:r>
            <a:r>
              <a:rPr lang="en-US" sz="2800" b="1" dirty="0">
                <a:solidFill>
                  <a:srgbClr val="F58227"/>
                </a:solidFill>
              </a:rPr>
              <a:t>business</a:t>
            </a:r>
            <a:r>
              <a:rPr lang="en-US" sz="2800" dirty="0">
                <a:solidFill>
                  <a:srgbClr val="F58227"/>
                </a:solidFill>
              </a:rPr>
              <a:t> </a:t>
            </a:r>
            <a:r>
              <a:rPr lang="en-US" sz="2800" dirty="0">
                <a:solidFill>
                  <a:schemeClr val="tx1">
                    <a:lumMod val="65000"/>
                    <a:lumOff val="35000"/>
                  </a:schemeClr>
                </a:solidFill>
              </a:rPr>
              <a:t>(existing, expanding or inquiring), </a:t>
            </a:r>
            <a:r>
              <a:rPr lang="en-US" sz="2800" dirty="0">
                <a:solidFill>
                  <a:srgbClr val="F58227"/>
                </a:solidFill>
              </a:rPr>
              <a:t>the </a:t>
            </a:r>
            <a:r>
              <a:rPr lang="en-US" sz="2800" b="1" dirty="0">
                <a:solidFill>
                  <a:srgbClr val="F58227"/>
                </a:solidFill>
              </a:rPr>
              <a:t>residents</a:t>
            </a:r>
            <a:r>
              <a:rPr lang="en-US" sz="2800" dirty="0">
                <a:solidFill>
                  <a:srgbClr val="F58227"/>
                </a:solidFill>
              </a:rPr>
              <a:t> </a:t>
            </a:r>
            <a:r>
              <a:rPr lang="en-US" sz="2800" dirty="0">
                <a:solidFill>
                  <a:schemeClr val="tx1">
                    <a:lumMod val="65000"/>
                    <a:lumOff val="35000"/>
                  </a:schemeClr>
                </a:solidFill>
              </a:rPr>
              <a:t>and </a:t>
            </a:r>
            <a:r>
              <a:rPr lang="en-US" sz="2800" b="1" dirty="0" smtClean="0">
                <a:solidFill>
                  <a:srgbClr val="F58227"/>
                </a:solidFill>
              </a:rPr>
              <a:t>visitors</a:t>
            </a:r>
            <a:r>
              <a:rPr lang="en-US" sz="2800" dirty="0">
                <a:solidFill>
                  <a:srgbClr val="F58227"/>
                </a:solidFill>
              </a:rPr>
              <a:t>.</a:t>
            </a:r>
            <a:r>
              <a:rPr lang="en-US" sz="2800"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err="1" smtClean="0"/>
                <a:t>Minspot</a:t>
              </a:r>
              <a:r>
                <a:rPr lang="en-US" sz="800" dirty="0" smtClean="0"/>
                <a:t> </a:t>
              </a:r>
              <a:r>
                <a:rPr lang="en-US" sz="800" dirty="0" err="1" smtClean="0"/>
                <a:t>Rsearch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Tree>
    <p:extLst>
      <p:ext uri="{BB962C8B-B14F-4D97-AF65-F5344CB8AC3E}">
        <p14:creationId xmlns:p14="http://schemas.microsoft.com/office/powerpoint/2010/main" val="3806204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SIGNS OF VITALITY</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pic>
        <p:nvPicPr>
          <p:cNvPr id="23554" name="Picture 2" descr="Castaway Po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19150"/>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65533" y="602920"/>
            <a:ext cx="4038600" cy="1754326"/>
          </a:xfrm>
          <a:prstGeom prst="rect">
            <a:avLst/>
          </a:prstGeom>
        </p:spPr>
        <p:txBody>
          <a:bodyPr wrap="square">
            <a:spAutoFit/>
          </a:bodyPr>
          <a:lstStyle/>
          <a:p>
            <a:endParaRPr lang="en-US" dirty="0">
              <a:solidFill>
                <a:schemeClr val="tx1">
                  <a:lumMod val="65000"/>
                  <a:lumOff val="35000"/>
                </a:schemeClr>
              </a:solidFill>
            </a:endParaRPr>
          </a:p>
          <a:p>
            <a:r>
              <a:rPr lang="en-US" b="1" dirty="0" smtClean="0">
                <a:solidFill>
                  <a:schemeClr val="tx1">
                    <a:lumMod val="65000"/>
                    <a:lumOff val="35000"/>
                  </a:schemeClr>
                </a:solidFill>
              </a:rPr>
              <a:t>Tangible reality </a:t>
            </a:r>
            <a:r>
              <a:rPr lang="en-US" dirty="0" smtClean="0">
                <a:solidFill>
                  <a:schemeClr val="tx1">
                    <a:lumMod val="65000"/>
                    <a:lumOff val="35000"/>
                  </a:schemeClr>
                </a:solidFill>
              </a:rPr>
              <a:t> and an opportunity to teach WHAT’S NEXT, why it matters, and some pieces that will  need to fall into place to get there.</a:t>
            </a:r>
          </a:p>
          <a:p>
            <a:endParaRPr lang="en-US" dirty="0">
              <a:solidFill>
                <a:schemeClr val="tx1">
                  <a:lumMod val="65000"/>
                  <a:lumOff val="35000"/>
                </a:schemeClr>
              </a:solidFill>
            </a:endParaRPr>
          </a:p>
        </p:txBody>
      </p:sp>
      <p:sp>
        <p:nvSpPr>
          <p:cNvPr id="7" name="Rectangle 6"/>
          <p:cNvSpPr/>
          <p:nvPr/>
        </p:nvSpPr>
        <p:spPr>
          <a:xfrm>
            <a:off x="199100" y="3790950"/>
            <a:ext cx="4217316" cy="369332"/>
          </a:xfrm>
          <a:prstGeom prst="rect">
            <a:avLst/>
          </a:prstGeom>
        </p:spPr>
        <p:txBody>
          <a:bodyPr wrap="square">
            <a:spAutoFit/>
          </a:bodyPr>
          <a:lstStyle/>
          <a:p>
            <a:r>
              <a:rPr lang="en-US" sz="1400" i="1" dirty="0" smtClean="0">
                <a:solidFill>
                  <a:schemeClr val="tx1">
                    <a:lumMod val="65000"/>
                    <a:lumOff val="35000"/>
                  </a:schemeClr>
                </a:solidFill>
              </a:rPr>
              <a:t>Castaway </a:t>
            </a:r>
            <a:r>
              <a:rPr lang="en-US" sz="1400" i="1" dirty="0">
                <a:solidFill>
                  <a:schemeClr val="tx1">
                    <a:lumMod val="65000"/>
                    <a:lumOff val="35000"/>
                  </a:schemeClr>
                </a:solidFill>
              </a:rPr>
              <a:t>Point Park is </a:t>
            </a:r>
            <a:r>
              <a:rPr lang="en-US" sz="1400" i="1" dirty="0" smtClean="0">
                <a:solidFill>
                  <a:schemeClr val="tx1">
                    <a:lumMod val="65000"/>
                    <a:lumOff val="35000"/>
                  </a:schemeClr>
                </a:solidFill>
              </a:rPr>
              <a:t> a visual </a:t>
            </a:r>
            <a:r>
              <a:rPr lang="en-US" sz="1400" i="1" dirty="0">
                <a:solidFill>
                  <a:schemeClr val="tx1">
                    <a:lumMod val="65000"/>
                    <a:lumOff val="35000"/>
                  </a:schemeClr>
                </a:solidFill>
              </a:rPr>
              <a:t>reference point</a:t>
            </a:r>
            <a:r>
              <a:rPr lang="en-US" dirty="0">
                <a:solidFill>
                  <a:schemeClr val="tx1">
                    <a:lumMod val="65000"/>
                    <a:lumOff val="35000"/>
                  </a:schemeClr>
                </a:solidFill>
              </a:rPr>
              <a:t>.</a:t>
            </a:r>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16416" y="2096623"/>
            <a:ext cx="3943866" cy="2957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5018" y="2123962"/>
            <a:ext cx="2218982" cy="2958642"/>
          </a:xfrm>
          <a:prstGeom prst="rect">
            <a:avLst/>
          </a:prstGeom>
        </p:spPr>
      </p:pic>
    </p:spTree>
    <p:extLst>
      <p:ext uri="{BB962C8B-B14F-4D97-AF65-F5344CB8AC3E}">
        <p14:creationId xmlns:p14="http://schemas.microsoft.com/office/powerpoint/2010/main" val="319408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Next and next and next</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TextBox 11"/>
          <p:cNvSpPr txBox="1"/>
          <p:nvPr/>
        </p:nvSpPr>
        <p:spPr>
          <a:xfrm>
            <a:off x="1066800" y="1311311"/>
            <a:ext cx="7010400" cy="2308324"/>
          </a:xfrm>
          <a:prstGeom prst="rect">
            <a:avLst/>
          </a:prstGeom>
          <a:noFill/>
        </p:spPr>
        <p:txBody>
          <a:bodyPr wrap="square" rtlCol="0">
            <a:spAutoFit/>
          </a:bodyPr>
          <a:lstStyle/>
          <a:p>
            <a:pPr algn="ctr">
              <a:buClr>
                <a:srgbClr val="F58227"/>
              </a:buClr>
            </a:pPr>
            <a:r>
              <a:rPr lang="en-US" sz="3200" b="1" dirty="0" smtClean="0">
                <a:solidFill>
                  <a:schemeClr val="tx1">
                    <a:lumMod val="65000"/>
                    <a:lumOff val="35000"/>
                  </a:schemeClr>
                </a:solidFill>
              </a:rPr>
              <a:t>Your present circumstances don’t determine where you can go; they merely determine where you can start.</a:t>
            </a:r>
          </a:p>
          <a:p>
            <a:pPr algn="ctr">
              <a:buClr>
                <a:srgbClr val="F58227"/>
              </a:buClr>
            </a:pPr>
            <a:r>
              <a:rPr lang="en-US" sz="2400" b="1" dirty="0" smtClean="0">
                <a:solidFill>
                  <a:schemeClr val="tx1">
                    <a:lumMod val="65000"/>
                    <a:lumOff val="35000"/>
                  </a:schemeClr>
                </a:solidFill>
              </a:rPr>
              <a:t/>
            </a:r>
            <a:br>
              <a:rPr lang="en-US" sz="2400" b="1" dirty="0" smtClean="0">
                <a:solidFill>
                  <a:schemeClr val="tx1">
                    <a:lumMod val="65000"/>
                    <a:lumOff val="35000"/>
                  </a:schemeClr>
                </a:solidFill>
              </a:rPr>
            </a:br>
            <a:r>
              <a:rPr lang="en-US" sz="2400" dirty="0" smtClean="0">
                <a:solidFill>
                  <a:schemeClr val="tx1">
                    <a:lumMod val="65000"/>
                    <a:lumOff val="35000"/>
                  </a:schemeClr>
                </a:solidFill>
              </a:rPr>
              <a:t>--Nido </a:t>
            </a:r>
            <a:r>
              <a:rPr lang="en-US" sz="2400" dirty="0" err="1" smtClean="0">
                <a:solidFill>
                  <a:schemeClr val="tx1">
                    <a:lumMod val="65000"/>
                    <a:lumOff val="35000"/>
                  </a:schemeClr>
                </a:solidFill>
              </a:rPr>
              <a:t>Qubein</a:t>
            </a:r>
            <a:endParaRPr lang="en-US" sz="2400" dirty="0">
              <a:solidFill>
                <a:schemeClr val="tx1">
                  <a:lumMod val="65000"/>
                  <a:lumOff val="35000"/>
                </a:schemeClr>
              </a:solidFill>
              <a:latin typeface="Calibri"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3914" t="24304" r="42697" b="59493"/>
          <a:stretch/>
        </p:blipFill>
        <p:spPr>
          <a:xfrm>
            <a:off x="431771" y="602920"/>
            <a:ext cx="757529" cy="708391"/>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3914" t="24304" r="42697" b="59493"/>
          <a:stretch/>
        </p:blipFill>
        <p:spPr>
          <a:xfrm flipH="1">
            <a:off x="8003235" y="4248149"/>
            <a:ext cx="757529" cy="708391"/>
          </a:xfrm>
          <a:prstGeom prst="rect">
            <a:avLst/>
          </a:prstGeom>
        </p:spPr>
      </p:pic>
      <p:grpSp>
        <p:nvGrpSpPr>
          <p:cNvPr id="10" name="Group 9"/>
          <p:cNvGrpSpPr/>
          <p:nvPr/>
        </p:nvGrpSpPr>
        <p:grpSpPr>
          <a:xfrm>
            <a:off x="62484" y="4857750"/>
            <a:ext cx="1123339" cy="215444"/>
            <a:chOff x="33525" y="620850"/>
            <a:chExt cx="1123339" cy="215444"/>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5" name="TextBox 14"/>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Tree>
    <p:extLst>
      <p:ext uri="{BB962C8B-B14F-4D97-AF65-F5344CB8AC3E}">
        <p14:creationId xmlns:p14="http://schemas.microsoft.com/office/powerpoint/2010/main" val="2027394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045" y="111448"/>
            <a:ext cx="1503910" cy="2005212"/>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77374"/>
          <a:stretch/>
        </p:blipFill>
        <p:spPr>
          <a:xfrm>
            <a:off x="0" y="2056237"/>
            <a:ext cx="9144000" cy="1551691"/>
          </a:xfrm>
          <a:prstGeom prst="rect">
            <a:avLst/>
          </a:prstGeom>
        </p:spPr>
      </p:pic>
      <p:sp>
        <p:nvSpPr>
          <p:cNvPr id="10" name="TextBox 9"/>
          <p:cNvSpPr txBox="1"/>
          <p:nvPr/>
        </p:nvSpPr>
        <p:spPr>
          <a:xfrm>
            <a:off x="0" y="2116660"/>
            <a:ext cx="9144000" cy="1092607"/>
          </a:xfrm>
          <a:prstGeom prst="rect">
            <a:avLst/>
          </a:prstGeom>
          <a:noFill/>
        </p:spPr>
        <p:txBody>
          <a:bodyPr wrap="square" rtlCol="0">
            <a:spAutoFit/>
          </a:bodyPr>
          <a:lstStyle/>
          <a:p>
            <a:pPr algn="ctr">
              <a:lnSpc>
                <a:spcPts val="3600"/>
              </a:lnSpc>
            </a:pPr>
            <a:r>
              <a:rPr lang="en-US" sz="4000" spc="600" dirty="0" smtClean="0">
                <a:ln w="18415" cmpd="sng">
                  <a:noFill/>
                  <a:prstDash val="solid"/>
                </a:ln>
                <a:solidFill>
                  <a:srgbClr val="FFFFFF"/>
                </a:solidFill>
                <a:effectLst>
                  <a:outerShdw blurRad="63500" dir="3600000" algn="tl" rotWithShape="0">
                    <a:srgbClr val="000000">
                      <a:alpha val="70000"/>
                    </a:srgbClr>
                  </a:outerShdw>
                </a:effectLst>
              </a:rPr>
              <a:t>GROWING  </a:t>
            </a:r>
          </a:p>
          <a:p>
            <a:pPr algn="ctr">
              <a:lnSpc>
                <a:spcPts val="42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Your Story</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0" y="3067042"/>
            <a:ext cx="9144000" cy="553998"/>
          </a:xfrm>
          <a:prstGeom prst="rect">
            <a:avLst/>
          </a:prstGeom>
          <a:noFill/>
        </p:spPr>
        <p:txBody>
          <a:bodyPr wrap="square" rtlCol="0">
            <a:spAutoFit/>
          </a:bodyPr>
          <a:lstStyle/>
          <a:p>
            <a:pPr algn="ctr">
              <a:lnSpc>
                <a:spcPts val="3600"/>
              </a:lnSpc>
            </a:pPr>
            <a:r>
              <a:rPr lang="en-US" sz="2400" i="1" dirty="0" smtClean="0">
                <a:ln w="18415" cmpd="sng">
                  <a:noFill/>
                  <a:prstDash val="solid"/>
                </a:ln>
                <a:solidFill>
                  <a:srgbClr val="FFFFFF"/>
                </a:solidFill>
                <a:effectLst>
                  <a:outerShdw blurRad="38100" dist="38100" dir="2700000" algn="tl">
                    <a:srgbClr val="000000">
                      <a:alpha val="43137"/>
                    </a:srgbClr>
                  </a:outerShdw>
                </a:effectLst>
              </a:rPr>
              <a:t>Opportunities &amp; Actions</a:t>
            </a:r>
            <a:endParaRPr lang="en-US" sz="2400" i="1" dirty="0">
              <a:ln w="18415" cmpd="sng">
                <a:noFill/>
                <a:prstDash val="solid"/>
              </a:ln>
              <a:solidFill>
                <a:srgbClr val="FFFFFF"/>
              </a:solidFill>
              <a:effectLst>
                <a:outerShdw blurRad="38100" dist="38100" dir="2700000" algn="tl">
                  <a:srgbClr val="000000">
                    <a:alpha val="43137"/>
                  </a:srgbClr>
                </a:outerShdw>
              </a:effectLst>
            </a:endParaRPr>
          </a:p>
        </p:txBody>
      </p:sp>
      <p:sp>
        <p:nvSpPr>
          <p:cNvPr id="13" name="Rectangle 12"/>
          <p:cNvSpPr/>
          <p:nvPr/>
        </p:nvSpPr>
        <p:spPr>
          <a:xfrm>
            <a:off x="573494" y="4833267"/>
            <a:ext cx="8503920" cy="256032"/>
          </a:xfrm>
          <a:prstGeom prst="rect">
            <a:avLst/>
          </a:prstGeom>
          <a:solidFill>
            <a:srgbClr val="F58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0000" b="10476"/>
          <a:stretch/>
        </p:blipFill>
        <p:spPr>
          <a:xfrm>
            <a:off x="64014" y="4834778"/>
            <a:ext cx="428126" cy="254521"/>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1559" r="2727" b="94459"/>
          <a:stretch/>
        </p:blipFill>
        <p:spPr>
          <a:xfrm>
            <a:off x="976616" y="4743548"/>
            <a:ext cx="7759311" cy="376202"/>
          </a:xfrm>
          <a:prstGeom prst="rect">
            <a:avLst/>
          </a:prstGeom>
        </p:spPr>
      </p:pic>
    </p:spTree>
    <p:extLst>
      <p:ext uri="{BB962C8B-B14F-4D97-AF65-F5344CB8AC3E}">
        <p14:creationId xmlns:p14="http://schemas.microsoft.com/office/powerpoint/2010/main" val="626109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671989"/>
            <a:ext cx="8072477" cy="3785652"/>
          </a:xfrm>
          <a:prstGeom prst="rect">
            <a:avLst/>
          </a:prstGeom>
          <a:noFill/>
        </p:spPr>
        <p:txBody>
          <a:bodyPr wrap="square" rtlCol="0">
            <a:spAutoFit/>
          </a:bodyPr>
          <a:lstStyle/>
          <a:p>
            <a:pPr>
              <a:lnSpc>
                <a:spcPts val="4800"/>
              </a:lnSpc>
              <a:buClr>
                <a:srgbClr val="F58227"/>
              </a:buClr>
            </a:pPr>
            <a:r>
              <a:rPr lang="en-US" sz="3200" dirty="0" smtClean="0">
                <a:solidFill>
                  <a:schemeClr val="tx1">
                    <a:lumMod val="65000"/>
                    <a:lumOff val="35000"/>
                  </a:schemeClr>
                </a:solidFill>
              </a:rPr>
              <a:t>Palm Bay is in a dynamic cycle:  1. Advantages to Owners and their Employees.  2. Abundant natural riches and outdoor adventure options we can grow.  3. Enriched environment for growing families, nurturing talent, creating a sustainable pipeline, </a:t>
            </a:r>
            <a:r>
              <a:rPr lang="en-US" sz="3200" b="1" dirty="0" smtClean="0">
                <a:solidFill>
                  <a:srgbClr val="F58227"/>
                </a:solidFill>
              </a:rPr>
              <a:t>an achievable future. </a:t>
            </a:r>
            <a:endParaRPr lang="en-US" sz="3200" b="1" dirty="0">
              <a:solidFill>
                <a:srgbClr val="F58227"/>
              </a:solidFill>
            </a:endParaRPr>
          </a:p>
        </p:txBody>
      </p:sp>
    </p:spTree>
    <p:extLst>
      <p:ext uri="{BB962C8B-B14F-4D97-AF65-F5344CB8AC3E}">
        <p14:creationId xmlns:p14="http://schemas.microsoft.com/office/powerpoint/2010/main" val="1852325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671989"/>
            <a:ext cx="8072477" cy="3785652"/>
          </a:xfrm>
          <a:prstGeom prst="rect">
            <a:avLst/>
          </a:prstGeom>
          <a:noFill/>
        </p:spPr>
        <p:txBody>
          <a:bodyPr wrap="square" rtlCol="0">
            <a:spAutoFit/>
          </a:bodyPr>
          <a:lstStyle/>
          <a:p>
            <a:pPr>
              <a:lnSpc>
                <a:spcPts val="4800"/>
              </a:lnSpc>
              <a:buClr>
                <a:srgbClr val="F58227"/>
              </a:buClr>
            </a:pPr>
            <a:r>
              <a:rPr lang="en-US" sz="3200" dirty="0" smtClean="0">
                <a:solidFill>
                  <a:schemeClr val="tx1">
                    <a:lumMod val="65000"/>
                    <a:lumOff val="35000"/>
                  </a:schemeClr>
                </a:solidFill>
              </a:rPr>
              <a:t>Palm Bay has 1.  Cultural Diversity 2. International appeal  3. An Openness to Ideas 4. A Respect for families  5. Innovative people programs that illustrate values and so many other stories yet to be told, </a:t>
            </a:r>
            <a:r>
              <a:rPr lang="en-US" sz="3200" b="1" dirty="0" smtClean="0">
                <a:solidFill>
                  <a:srgbClr val="F58227"/>
                </a:solidFill>
              </a:rPr>
              <a:t>to help create a viable shared future view. </a:t>
            </a:r>
            <a:endParaRPr lang="en-US" sz="3200" b="1" dirty="0">
              <a:solidFill>
                <a:srgbClr val="F58227"/>
              </a:solidFill>
            </a:endParaRPr>
          </a:p>
        </p:txBody>
      </p:sp>
    </p:spTree>
    <p:extLst>
      <p:ext uri="{BB962C8B-B14F-4D97-AF65-F5344CB8AC3E}">
        <p14:creationId xmlns:p14="http://schemas.microsoft.com/office/powerpoint/2010/main" val="3021634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3" name="Rectangle 2"/>
          <p:cNvSpPr/>
          <p:nvPr/>
        </p:nvSpPr>
        <p:spPr>
          <a:xfrm>
            <a:off x="1512346" y="514350"/>
            <a:ext cx="5562600" cy="4401205"/>
          </a:xfrm>
          <a:prstGeom prst="rect">
            <a:avLst/>
          </a:prstGeom>
        </p:spPr>
        <p:txBody>
          <a:bodyPr wrap="square">
            <a:spAutoFit/>
          </a:bodyPr>
          <a:lstStyle/>
          <a:p>
            <a:pPr>
              <a:lnSpc>
                <a:spcPts val="4800"/>
              </a:lnSpc>
              <a:buClr>
                <a:srgbClr val="F58227"/>
              </a:buClr>
            </a:pPr>
            <a:r>
              <a:rPr lang="en-US" b="1" dirty="0">
                <a:solidFill>
                  <a:schemeClr val="tx1">
                    <a:lumMod val="65000"/>
                    <a:lumOff val="35000"/>
                  </a:schemeClr>
                </a:solidFill>
              </a:rPr>
              <a:t>These are the beginnings of </a:t>
            </a:r>
            <a:r>
              <a:rPr lang="en-US" b="1" dirty="0" smtClean="0">
                <a:solidFill>
                  <a:schemeClr val="tx1">
                    <a:lumMod val="65000"/>
                    <a:lumOff val="35000"/>
                  </a:schemeClr>
                </a:solidFill>
              </a:rPr>
              <a:t>your </a:t>
            </a:r>
            <a:r>
              <a:rPr lang="en-US" b="1" dirty="0">
                <a:solidFill>
                  <a:schemeClr val="tx1">
                    <a:lumMod val="65000"/>
                    <a:lumOff val="35000"/>
                  </a:schemeClr>
                </a:solidFill>
              </a:rPr>
              <a:t>unique stories.</a:t>
            </a:r>
            <a:r>
              <a:rPr lang="en-US" dirty="0">
                <a:solidFill>
                  <a:schemeClr val="tx1">
                    <a:lumMod val="65000"/>
                    <a:lumOff val="35000"/>
                  </a:schemeClr>
                </a:solidFill>
              </a:rPr>
              <a:t> </a:t>
            </a:r>
          </a:p>
          <a:p>
            <a:pPr>
              <a:lnSpc>
                <a:spcPts val="4800"/>
              </a:lnSpc>
              <a:buClr>
                <a:srgbClr val="F58227"/>
              </a:buClr>
            </a:pPr>
            <a:r>
              <a:rPr lang="en-US" sz="2800" dirty="0" smtClean="0">
                <a:solidFill>
                  <a:schemeClr val="tx1">
                    <a:lumMod val="65000"/>
                    <a:lumOff val="35000"/>
                  </a:schemeClr>
                </a:solidFill>
                <a:latin typeface="+mj-lt"/>
              </a:rPr>
              <a:t>WHAT’s NEXT:  </a:t>
            </a:r>
            <a:r>
              <a:rPr lang="en-US" sz="3600" b="1" dirty="0" smtClean="0">
                <a:solidFill>
                  <a:srgbClr val="F58227"/>
                </a:solidFill>
                <a:latin typeface="+mj-lt"/>
              </a:rPr>
              <a:t>encapsulate and articulate </a:t>
            </a:r>
            <a:r>
              <a:rPr lang="en-US" sz="2800" dirty="0" smtClean="0">
                <a:solidFill>
                  <a:schemeClr val="tx1">
                    <a:lumMod val="65000"/>
                    <a:lumOff val="35000"/>
                  </a:schemeClr>
                </a:solidFill>
                <a:latin typeface="+mj-lt"/>
              </a:rPr>
              <a:t>this platform </a:t>
            </a:r>
            <a:r>
              <a:rPr lang="en-US" sz="2800" b="1" dirty="0" smtClean="0">
                <a:solidFill>
                  <a:schemeClr val="tx1">
                    <a:lumMod val="65000"/>
                    <a:lumOff val="35000"/>
                  </a:schemeClr>
                </a:solidFill>
                <a:latin typeface="+mj-lt"/>
              </a:rPr>
              <a:t>visually</a:t>
            </a:r>
            <a:r>
              <a:rPr lang="en-US" sz="2800" dirty="0" smtClean="0">
                <a:solidFill>
                  <a:schemeClr val="tx1">
                    <a:lumMod val="65000"/>
                    <a:lumOff val="35000"/>
                  </a:schemeClr>
                </a:solidFill>
                <a:latin typeface="+mj-lt"/>
              </a:rPr>
              <a:t>, </a:t>
            </a:r>
            <a:r>
              <a:rPr lang="en-US" sz="2800" b="1" dirty="0" smtClean="0">
                <a:solidFill>
                  <a:schemeClr val="tx1">
                    <a:lumMod val="65000"/>
                    <a:lumOff val="35000"/>
                  </a:schemeClr>
                </a:solidFill>
                <a:latin typeface="+mj-lt"/>
              </a:rPr>
              <a:t>strategically</a:t>
            </a:r>
            <a:r>
              <a:rPr lang="en-US" sz="2800" dirty="0" smtClean="0">
                <a:solidFill>
                  <a:schemeClr val="tx1">
                    <a:lumMod val="65000"/>
                    <a:lumOff val="35000"/>
                  </a:schemeClr>
                </a:solidFill>
                <a:latin typeface="+mj-lt"/>
              </a:rPr>
              <a:t>  and with a </a:t>
            </a:r>
            <a:r>
              <a:rPr lang="en-US" sz="2800" b="1" dirty="0" smtClean="0">
                <a:solidFill>
                  <a:schemeClr val="tx1">
                    <a:lumMod val="65000"/>
                    <a:lumOff val="35000"/>
                  </a:schemeClr>
                </a:solidFill>
                <a:latin typeface="+mj-lt"/>
              </a:rPr>
              <a:t>working theme</a:t>
            </a:r>
            <a:r>
              <a:rPr lang="en-US" sz="2800" dirty="0">
                <a:solidFill>
                  <a:schemeClr val="tx1">
                    <a:lumMod val="65000"/>
                    <a:lumOff val="35000"/>
                  </a:schemeClr>
                </a:solidFill>
                <a:latin typeface="+mj-lt"/>
              </a:rPr>
              <a:t> </a:t>
            </a:r>
            <a:r>
              <a:rPr lang="en-US" sz="2800" dirty="0" smtClean="0">
                <a:solidFill>
                  <a:schemeClr val="tx1">
                    <a:lumMod val="65000"/>
                    <a:lumOff val="35000"/>
                  </a:schemeClr>
                </a:solidFill>
                <a:latin typeface="+mj-lt"/>
              </a:rPr>
              <a:t>that has the </a:t>
            </a:r>
            <a:r>
              <a:rPr lang="en-US" sz="2800" b="1" dirty="0" smtClean="0">
                <a:solidFill>
                  <a:schemeClr val="tx1">
                    <a:lumMod val="65000"/>
                    <a:lumOff val="35000"/>
                  </a:schemeClr>
                </a:solidFill>
                <a:latin typeface="+mj-lt"/>
              </a:rPr>
              <a:t>flexibility</a:t>
            </a:r>
            <a:r>
              <a:rPr lang="en-US" sz="2800" dirty="0" smtClean="0">
                <a:solidFill>
                  <a:schemeClr val="tx1">
                    <a:lumMod val="65000"/>
                    <a:lumOff val="35000"/>
                  </a:schemeClr>
                </a:solidFill>
                <a:latin typeface="+mj-lt"/>
              </a:rPr>
              <a:t> to allow multiple conversations, around our clusters.</a:t>
            </a:r>
          </a:p>
        </p:txBody>
      </p:sp>
    </p:spTree>
    <p:extLst>
      <p:ext uri="{BB962C8B-B14F-4D97-AF65-F5344CB8AC3E}">
        <p14:creationId xmlns:p14="http://schemas.microsoft.com/office/powerpoint/2010/main" val="2361714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895350"/>
            <a:ext cx="8072477" cy="584775"/>
          </a:xfrm>
          <a:prstGeom prst="rect">
            <a:avLst/>
          </a:prstGeom>
          <a:noFill/>
        </p:spPr>
        <p:txBody>
          <a:bodyPr wrap="square" rtlCol="0">
            <a:spAutoFit/>
          </a:bodyPr>
          <a:lstStyle/>
          <a:p>
            <a:pPr algn="ctr"/>
            <a:r>
              <a:rPr lang="en-US" sz="3200" b="1" dirty="0" smtClean="0">
                <a:solidFill>
                  <a:schemeClr val="tx1">
                    <a:lumMod val="65000"/>
                    <a:lumOff val="35000"/>
                  </a:schemeClr>
                </a:solidFill>
              </a:rPr>
              <a:t>How is that unique platform?</a:t>
            </a:r>
            <a:r>
              <a:rPr lang="en-US" sz="3200" dirty="0" smtClean="0">
                <a:solidFill>
                  <a:schemeClr val="tx1">
                    <a:lumMod val="65000"/>
                    <a:lumOff val="35000"/>
                  </a:schemeClr>
                </a:solidFill>
              </a:rPr>
              <a:t> </a:t>
            </a:r>
          </a:p>
        </p:txBody>
      </p:sp>
      <p:grpSp>
        <p:nvGrpSpPr>
          <p:cNvPr id="4" name="Group 3"/>
          <p:cNvGrpSpPr/>
          <p:nvPr/>
        </p:nvGrpSpPr>
        <p:grpSpPr>
          <a:xfrm>
            <a:off x="62484" y="4857750"/>
            <a:ext cx="1123339" cy="215444"/>
            <a:chOff x="33525" y="620850"/>
            <a:chExt cx="1123339" cy="21544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6" name="TextBox 5"/>
            <p:cNvSpPr txBox="1"/>
            <p:nvPr/>
          </p:nvSpPr>
          <p:spPr>
            <a:xfrm>
              <a:off x="166264" y="620850"/>
              <a:ext cx="990600" cy="215444"/>
            </a:xfrm>
            <a:prstGeom prst="rect">
              <a:avLst/>
            </a:prstGeom>
            <a:noFill/>
          </p:spPr>
          <p:txBody>
            <a:bodyPr wrap="square" rtlCol="0">
              <a:spAutoFit/>
            </a:bodyPr>
            <a:lstStyle/>
            <a:p>
              <a:r>
                <a:rPr lang="en-US" sz="800" smtClean="0"/>
                <a:t>Mindspot </a:t>
              </a:r>
              <a:r>
                <a:rPr lang="en-US" sz="800" dirty="0" smtClean="0"/>
                <a:t>Research</a:t>
              </a:r>
              <a:endParaRPr lang="en-US" sz="800" dirty="0"/>
            </a:p>
          </p:txBody>
        </p:sp>
      </p:grpSp>
      <p:sp>
        <p:nvSpPr>
          <p:cNvPr id="2" name="Rectangle 1"/>
          <p:cNvSpPr/>
          <p:nvPr/>
        </p:nvSpPr>
        <p:spPr>
          <a:xfrm>
            <a:off x="876300" y="1489583"/>
            <a:ext cx="7391400" cy="3170099"/>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We are looking for something a little bit </a:t>
            </a:r>
            <a:r>
              <a:rPr lang="en-US" sz="2800" b="1" dirty="0" smtClean="0">
                <a:solidFill>
                  <a:srgbClr val="F58227"/>
                </a:solidFill>
              </a:rPr>
              <a:t>unexpected.</a:t>
            </a:r>
            <a:r>
              <a:rPr lang="en-US" sz="2800" dirty="0" smtClean="0">
                <a:solidFill>
                  <a:schemeClr val="tx1">
                    <a:lumMod val="65000"/>
                    <a:lumOff val="35000"/>
                  </a:schemeClr>
                </a:solidFill>
              </a:rPr>
              <a:t> It has to have depth, edges, implications ... </a:t>
            </a:r>
            <a:r>
              <a:rPr lang="en-US" sz="2800" dirty="0">
                <a:solidFill>
                  <a:schemeClr val="tx1">
                    <a:lumMod val="65000"/>
                    <a:lumOff val="35000"/>
                  </a:schemeClr>
                </a:solidFill>
              </a:rPr>
              <a:t>a</a:t>
            </a:r>
            <a:r>
              <a:rPr lang="en-US" sz="2800" dirty="0" smtClean="0">
                <a:solidFill>
                  <a:schemeClr val="tx1">
                    <a:lumMod val="65000"/>
                    <a:lumOff val="35000"/>
                  </a:schemeClr>
                </a:solidFill>
              </a:rPr>
              <a:t>nd memory.   </a:t>
            </a:r>
            <a:r>
              <a:rPr lang="en-US" sz="2800" b="1" dirty="0" smtClean="0">
                <a:solidFill>
                  <a:srgbClr val="F58227"/>
                </a:solidFill>
              </a:rPr>
              <a:t>People must be able to recall it, repeat it, think about it, believe it.  </a:t>
            </a:r>
            <a:r>
              <a:rPr lang="en-US" sz="2800" dirty="0" smtClean="0">
                <a:solidFill>
                  <a:schemeClr val="tx1">
                    <a:lumMod val="65000"/>
                    <a:lumOff val="35000"/>
                  </a:schemeClr>
                </a:solidFill>
              </a:rPr>
              <a:t>So first of all, it has to be </a:t>
            </a:r>
            <a:r>
              <a:rPr lang="en-US" sz="2800" b="1" dirty="0" smtClean="0">
                <a:solidFill>
                  <a:srgbClr val="FF8001"/>
                </a:solidFill>
              </a:rPr>
              <a:t>TRUE</a:t>
            </a:r>
            <a:r>
              <a:rPr lang="en-US" sz="2800" dirty="0" smtClean="0">
                <a:solidFill>
                  <a:schemeClr val="tx1">
                    <a:lumMod val="65000"/>
                    <a:lumOff val="35000"/>
                  </a:schemeClr>
                </a:solidFill>
              </a:rPr>
              <a:t>. </a:t>
            </a:r>
            <a:endParaRPr lang="en-US" sz="2800" b="1" dirty="0">
              <a:solidFill>
                <a:srgbClr val="F58227"/>
              </a:solidFill>
            </a:endParaRPr>
          </a:p>
        </p:txBody>
      </p:sp>
    </p:spTree>
    <p:extLst>
      <p:ext uri="{BB962C8B-B14F-4D97-AF65-F5344CB8AC3E}">
        <p14:creationId xmlns:p14="http://schemas.microsoft.com/office/powerpoint/2010/main" val="2116342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895350"/>
            <a:ext cx="8072477" cy="584775"/>
          </a:xfrm>
          <a:prstGeom prst="rect">
            <a:avLst/>
          </a:prstGeom>
          <a:noFill/>
        </p:spPr>
        <p:txBody>
          <a:bodyPr wrap="square" rtlCol="0">
            <a:spAutoFit/>
          </a:bodyPr>
          <a:lstStyle/>
          <a:p>
            <a:pPr algn="ctr"/>
            <a:r>
              <a:rPr lang="en-US" sz="3200" b="1" dirty="0" smtClean="0">
                <a:solidFill>
                  <a:schemeClr val="tx1">
                    <a:lumMod val="65000"/>
                    <a:lumOff val="35000"/>
                  </a:schemeClr>
                </a:solidFill>
              </a:rPr>
              <a:t>How does that translate to a unique platform?</a:t>
            </a:r>
            <a:r>
              <a:rPr lang="en-US" sz="3200" dirty="0" smtClean="0">
                <a:solidFill>
                  <a:schemeClr val="tx1">
                    <a:lumMod val="65000"/>
                    <a:lumOff val="35000"/>
                  </a:schemeClr>
                </a:solidFill>
              </a:rPr>
              <a:t> </a:t>
            </a:r>
          </a:p>
        </p:txBody>
      </p:sp>
      <p:sp>
        <p:nvSpPr>
          <p:cNvPr id="2" name="Rectangle 1"/>
          <p:cNvSpPr/>
          <p:nvPr/>
        </p:nvSpPr>
        <p:spPr>
          <a:xfrm>
            <a:off x="876300" y="1489583"/>
            <a:ext cx="7391400" cy="2554545"/>
          </a:xfrm>
          <a:prstGeom prst="rect">
            <a:avLst/>
          </a:prstGeom>
        </p:spPr>
        <p:txBody>
          <a:bodyPr wrap="square">
            <a:spAutoFit/>
          </a:bodyPr>
          <a:lstStyle/>
          <a:p>
            <a:pPr>
              <a:lnSpc>
                <a:spcPts val="4800"/>
              </a:lnSpc>
              <a:buClr>
                <a:srgbClr val="F58227"/>
              </a:buClr>
            </a:pPr>
            <a:r>
              <a:rPr lang="en-US" sz="2800" b="1" dirty="0" smtClean="0">
                <a:solidFill>
                  <a:srgbClr val="F58227"/>
                </a:solidFill>
              </a:rPr>
              <a:t>It cannot be something every city can say.  </a:t>
            </a:r>
          </a:p>
          <a:p>
            <a:pPr>
              <a:lnSpc>
                <a:spcPts val="4800"/>
              </a:lnSpc>
              <a:buClr>
                <a:srgbClr val="F58227"/>
              </a:buClr>
            </a:pPr>
            <a:r>
              <a:rPr lang="en-US" sz="2800" dirty="0" smtClean="0">
                <a:solidFill>
                  <a:schemeClr val="tx1">
                    <a:lumMod val="65000"/>
                    <a:lumOff val="35000"/>
                  </a:schemeClr>
                </a:solidFill>
              </a:rPr>
              <a:t>It has to honor the citizens, respect the city, and be seen as smart.  </a:t>
            </a:r>
            <a:r>
              <a:rPr lang="en-US" sz="2800" b="1" dirty="0" smtClean="0">
                <a:solidFill>
                  <a:srgbClr val="F58227"/>
                </a:solidFill>
              </a:rPr>
              <a:t>It has to have incredible FLEXIBILITY. </a:t>
            </a:r>
            <a:endParaRPr lang="en-US" sz="2800" b="1" dirty="0">
              <a:solidFill>
                <a:srgbClr val="F58227"/>
              </a:solidFill>
            </a:endParaRPr>
          </a:p>
        </p:txBody>
      </p:sp>
    </p:spTree>
    <p:extLst>
      <p:ext uri="{BB962C8B-B14F-4D97-AF65-F5344CB8AC3E}">
        <p14:creationId xmlns:p14="http://schemas.microsoft.com/office/powerpoint/2010/main" val="4032255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895350"/>
            <a:ext cx="8072477" cy="584775"/>
          </a:xfrm>
          <a:prstGeom prst="rect">
            <a:avLst/>
          </a:prstGeom>
          <a:noFill/>
        </p:spPr>
        <p:txBody>
          <a:bodyPr wrap="square" rtlCol="0">
            <a:spAutoFit/>
          </a:bodyPr>
          <a:lstStyle/>
          <a:p>
            <a:pPr algn="ctr"/>
            <a:r>
              <a:rPr lang="en-US" sz="3200" b="1" dirty="0" smtClean="0">
                <a:solidFill>
                  <a:schemeClr val="tx1">
                    <a:lumMod val="65000"/>
                    <a:lumOff val="35000"/>
                  </a:schemeClr>
                </a:solidFill>
              </a:rPr>
              <a:t>How does that translate to a unique platform?</a:t>
            </a:r>
            <a:r>
              <a:rPr lang="en-US" sz="3200" dirty="0" smtClean="0">
                <a:solidFill>
                  <a:schemeClr val="tx1">
                    <a:lumMod val="65000"/>
                    <a:lumOff val="35000"/>
                  </a:schemeClr>
                </a:solidFill>
              </a:rPr>
              <a:t> </a:t>
            </a:r>
          </a:p>
        </p:txBody>
      </p:sp>
      <p:sp>
        <p:nvSpPr>
          <p:cNvPr id="2" name="Rectangle 1"/>
          <p:cNvSpPr/>
          <p:nvPr/>
        </p:nvSpPr>
        <p:spPr>
          <a:xfrm>
            <a:off x="876300" y="1489583"/>
            <a:ext cx="7391400" cy="3170099"/>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It must </a:t>
            </a:r>
            <a:r>
              <a:rPr lang="en-US" sz="2800" b="1" dirty="0" smtClean="0">
                <a:solidFill>
                  <a:srgbClr val="F58227"/>
                </a:solidFill>
              </a:rPr>
              <a:t>be simple enough </a:t>
            </a:r>
            <a:r>
              <a:rPr lang="en-US" sz="2800" dirty="0" smtClean="0">
                <a:solidFill>
                  <a:schemeClr val="tx1">
                    <a:lumMod val="65000"/>
                    <a:lumOff val="35000"/>
                  </a:schemeClr>
                </a:solidFill>
              </a:rPr>
              <a:t> to marry to a number of positive story threads over time and subject matter, and opportunity. It must </a:t>
            </a:r>
            <a:r>
              <a:rPr lang="en-US" sz="2800" b="1" dirty="0" smtClean="0">
                <a:solidFill>
                  <a:srgbClr val="F58227"/>
                </a:solidFill>
              </a:rPr>
              <a:t>be strong enough </a:t>
            </a:r>
            <a:r>
              <a:rPr lang="en-US" sz="2800" dirty="0">
                <a:solidFill>
                  <a:schemeClr val="tx1">
                    <a:lumMod val="65000"/>
                    <a:lumOff val="35000"/>
                  </a:schemeClr>
                </a:solidFill>
              </a:rPr>
              <a:t>to </a:t>
            </a:r>
            <a:r>
              <a:rPr lang="en-US" sz="2800" dirty="0" smtClean="0">
                <a:solidFill>
                  <a:schemeClr val="tx1">
                    <a:lumMod val="65000"/>
                    <a:lumOff val="35000"/>
                  </a:schemeClr>
                </a:solidFill>
              </a:rPr>
              <a:t>resonate with differently motivated people, businesses and engagement options. </a:t>
            </a:r>
            <a:endParaRPr lang="en-US" sz="2800" b="1" dirty="0">
              <a:solidFill>
                <a:srgbClr val="F58227"/>
              </a:solidFill>
            </a:endParaRPr>
          </a:p>
        </p:txBody>
      </p:sp>
    </p:spTree>
    <p:extLst>
      <p:ext uri="{BB962C8B-B14F-4D97-AF65-F5344CB8AC3E}">
        <p14:creationId xmlns:p14="http://schemas.microsoft.com/office/powerpoint/2010/main" val="3276237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22" t="36469" r="28827" b="40711"/>
          <a:stretch/>
        </p:blipFill>
        <p:spPr bwMode="auto">
          <a:xfrm>
            <a:off x="2810435" y="2060762"/>
            <a:ext cx="3523130" cy="1021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Tree>
    <p:extLst>
      <p:ext uri="{BB962C8B-B14F-4D97-AF65-F5344CB8AC3E}">
        <p14:creationId xmlns:p14="http://schemas.microsoft.com/office/powerpoint/2010/main" val="348966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Breaking non-productive patterns</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TextBox 1"/>
          <p:cNvSpPr txBox="1"/>
          <p:nvPr/>
        </p:nvSpPr>
        <p:spPr>
          <a:xfrm>
            <a:off x="1830728" y="742950"/>
            <a:ext cx="6398871" cy="4401205"/>
          </a:xfrm>
          <a:prstGeom prst="rect">
            <a:avLst/>
          </a:prstGeom>
          <a:noFill/>
        </p:spPr>
        <p:txBody>
          <a:bodyPr wrap="square" rtlCol="0">
            <a:spAutoFit/>
          </a:bodyPr>
          <a:lstStyle/>
          <a:p>
            <a:pPr marL="274320" indent="-274320">
              <a:lnSpc>
                <a:spcPts val="4800"/>
              </a:lnSpc>
              <a:buClr>
                <a:srgbClr val="F58227"/>
              </a:buClr>
              <a:buFont typeface="Calibri" pitchFamily="34" charset="0"/>
              <a:buChar char="»"/>
            </a:pPr>
            <a:r>
              <a:rPr lang="en-US" sz="2400" i="1" dirty="0" smtClean="0">
                <a:solidFill>
                  <a:schemeClr val="tx1">
                    <a:lumMod val="65000"/>
                    <a:lumOff val="35000"/>
                  </a:schemeClr>
                </a:solidFill>
                <a:latin typeface="Calibri" pitchFamily="34" charset="0"/>
              </a:rPr>
              <a:t>Breaking the pattern of old tape recordings, old messages: </a:t>
            </a:r>
            <a:r>
              <a:rPr lang="en-US" sz="2400" b="1" dirty="0" smtClean="0">
                <a:solidFill>
                  <a:schemeClr val="tx1">
                    <a:lumMod val="65000"/>
                    <a:lumOff val="35000"/>
                  </a:schemeClr>
                </a:solidFill>
                <a:latin typeface="Calibri" pitchFamily="34" charset="0"/>
              </a:rPr>
              <a:t>Messages only really change </a:t>
            </a:r>
            <a:r>
              <a:rPr lang="en-US" sz="2400" b="1" dirty="0">
                <a:solidFill>
                  <a:schemeClr val="tx1">
                    <a:lumMod val="65000"/>
                    <a:lumOff val="35000"/>
                  </a:schemeClr>
                </a:solidFill>
                <a:latin typeface="Calibri" pitchFamily="34" charset="0"/>
              </a:rPr>
              <a:t>when you replace them with better </a:t>
            </a:r>
            <a:r>
              <a:rPr lang="en-US" sz="2400" b="1" dirty="0" smtClean="0">
                <a:solidFill>
                  <a:schemeClr val="tx1">
                    <a:lumMod val="65000"/>
                    <a:lumOff val="35000"/>
                  </a:schemeClr>
                </a:solidFill>
                <a:latin typeface="Calibri" pitchFamily="34" charset="0"/>
              </a:rPr>
              <a:t>messages.</a:t>
            </a:r>
          </a:p>
          <a:p>
            <a:pPr marL="274320" indent="-274320">
              <a:lnSpc>
                <a:spcPts val="4800"/>
              </a:lnSpc>
              <a:buClr>
                <a:srgbClr val="F58227"/>
              </a:buClr>
              <a:buFont typeface="Calibri" pitchFamily="34" charset="0"/>
              <a:buChar char="»"/>
            </a:pPr>
            <a:r>
              <a:rPr lang="en-US" sz="2400" dirty="0" smtClean="0">
                <a:solidFill>
                  <a:schemeClr val="tx1">
                    <a:lumMod val="65000"/>
                    <a:lumOff val="35000"/>
                  </a:schemeClr>
                </a:solidFill>
                <a:latin typeface="Calibri" pitchFamily="34" charset="0"/>
              </a:rPr>
              <a:t>Improved conversations lead to:</a:t>
            </a:r>
            <a:endParaRPr lang="en-US" sz="2400" dirty="0">
              <a:solidFill>
                <a:schemeClr val="tx1">
                  <a:lumMod val="65000"/>
                  <a:lumOff val="35000"/>
                </a:schemeClr>
              </a:solidFill>
              <a:latin typeface="Calibri" pitchFamily="34" charset="0"/>
            </a:endParaRPr>
          </a:p>
          <a:p>
            <a:pPr marL="274320" indent="-274320">
              <a:lnSpc>
                <a:spcPts val="4800"/>
              </a:lnSpc>
              <a:buClr>
                <a:srgbClr val="F58227"/>
              </a:buClr>
              <a:buFont typeface="Calibri" pitchFamily="34" charset="0"/>
              <a:buChar char="»"/>
            </a:pPr>
            <a:r>
              <a:rPr lang="en-US" sz="2400" dirty="0" smtClean="0">
                <a:solidFill>
                  <a:schemeClr val="tx1">
                    <a:lumMod val="65000"/>
                    <a:lumOff val="35000"/>
                  </a:schemeClr>
                </a:solidFill>
                <a:latin typeface="Calibri" pitchFamily="34" charset="0"/>
              </a:rPr>
              <a:t>Engagement</a:t>
            </a:r>
            <a:endParaRPr lang="en-US" sz="2400" dirty="0">
              <a:solidFill>
                <a:schemeClr val="tx1">
                  <a:lumMod val="65000"/>
                  <a:lumOff val="35000"/>
                </a:schemeClr>
              </a:solidFill>
              <a:latin typeface="Calibri" pitchFamily="34" charset="0"/>
            </a:endParaRPr>
          </a:p>
          <a:p>
            <a:pPr marL="274320" indent="-274320">
              <a:lnSpc>
                <a:spcPts val="4800"/>
              </a:lnSpc>
              <a:buClr>
                <a:srgbClr val="F58227"/>
              </a:buClr>
              <a:buFont typeface="Calibri" pitchFamily="34" charset="0"/>
              <a:buChar char="»"/>
            </a:pPr>
            <a:r>
              <a:rPr lang="en-US" sz="2400" dirty="0" smtClean="0">
                <a:solidFill>
                  <a:schemeClr val="tx1">
                    <a:lumMod val="65000"/>
                    <a:lumOff val="35000"/>
                  </a:schemeClr>
                </a:solidFill>
                <a:latin typeface="Calibri" pitchFamily="34" charset="0"/>
              </a:rPr>
              <a:t>Linkages</a:t>
            </a:r>
          </a:p>
          <a:p>
            <a:pPr marL="274320" indent="-274320">
              <a:lnSpc>
                <a:spcPts val="4800"/>
              </a:lnSpc>
              <a:buClr>
                <a:srgbClr val="F58227"/>
              </a:buClr>
              <a:buFont typeface="Calibri" pitchFamily="34" charset="0"/>
              <a:buChar char="»"/>
            </a:pPr>
            <a:r>
              <a:rPr lang="en-US" sz="2400" dirty="0" smtClean="0">
                <a:solidFill>
                  <a:schemeClr val="tx1">
                    <a:lumMod val="65000"/>
                    <a:lumOff val="35000"/>
                  </a:schemeClr>
                </a:solidFill>
                <a:latin typeface="Calibri" pitchFamily="34" charset="0"/>
              </a:rPr>
              <a:t>Realistic possibilities, actions</a:t>
            </a:r>
            <a:endParaRPr lang="en-US" sz="2400" dirty="0">
              <a:solidFill>
                <a:schemeClr val="tx1">
                  <a:lumMod val="65000"/>
                  <a:lumOff val="35000"/>
                </a:schemeClr>
              </a:solidFill>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Tree>
    <p:extLst>
      <p:ext uri="{BB962C8B-B14F-4D97-AF65-F5344CB8AC3E}">
        <p14:creationId xmlns:p14="http://schemas.microsoft.com/office/powerpoint/2010/main" val="4055498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
            <a:ext cx="9144000" cy="514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2" name="Rectangle 1"/>
          <p:cNvSpPr/>
          <p:nvPr/>
        </p:nvSpPr>
        <p:spPr>
          <a:xfrm>
            <a:off x="2638313" y="2114550"/>
            <a:ext cx="4186146" cy="830997"/>
          </a:xfrm>
          <a:prstGeom prst="rect">
            <a:avLst/>
          </a:prstGeom>
        </p:spPr>
        <p:txBody>
          <a:bodyPr wrap="none">
            <a:spAutoFit/>
          </a:bodyPr>
          <a:lstStyle/>
          <a:p>
            <a:r>
              <a:rPr lang="en-US" sz="4800" dirty="0" smtClean="0">
                <a:solidFill>
                  <a:schemeClr val="bg1"/>
                </a:solidFill>
              </a:rPr>
              <a:t>ENVIRONMENT </a:t>
            </a:r>
            <a:endParaRPr lang="en-US" sz="4800" dirty="0">
              <a:solidFill>
                <a:schemeClr val="bg1"/>
              </a:solidFill>
            </a:endParaRPr>
          </a:p>
        </p:txBody>
      </p:sp>
    </p:spTree>
    <p:extLst>
      <p:ext uri="{BB962C8B-B14F-4D97-AF65-F5344CB8AC3E}">
        <p14:creationId xmlns:p14="http://schemas.microsoft.com/office/powerpoint/2010/main" val="1774678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12"/>
            <a:ext cx="9144000" cy="514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6" name="Rectangle 5"/>
          <p:cNvSpPr/>
          <p:nvPr/>
        </p:nvSpPr>
        <p:spPr>
          <a:xfrm>
            <a:off x="2667000" y="2121753"/>
            <a:ext cx="3445367" cy="830997"/>
          </a:xfrm>
          <a:prstGeom prst="rect">
            <a:avLst/>
          </a:prstGeom>
        </p:spPr>
        <p:txBody>
          <a:bodyPr wrap="none">
            <a:spAutoFit/>
          </a:bodyPr>
          <a:lstStyle/>
          <a:p>
            <a:r>
              <a:rPr lang="en-US" sz="4800" dirty="0" smtClean="0">
                <a:solidFill>
                  <a:schemeClr val="bg1"/>
                </a:solidFill>
              </a:rPr>
              <a:t>ECONOMICS </a:t>
            </a:r>
            <a:endParaRPr lang="en-US" sz="4800" dirty="0">
              <a:solidFill>
                <a:schemeClr val="bg1"/>
              </a:solidFill>
            </a:endParaRPr>
          </a:p>
        </p:txBody>
      </p:sp>
    </p:spTree>
    <p:extLst>
      <p:ext uri="{BB962C8B-B14F-4D97-AF65-F5344CB8AC3E}">
        <p14:creationId xmlns:p14="http://schemas.microsoft.com/office/powerpoint/2010/main" val="709889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4" y="4953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6" name="Rectangle 5"/>
          <p:cNvSpPr/>
          <p:nvPr/>
        </p:nvSpPr>
        <p:spPr>
          <a:xfrm>
            <a:off x="2725271" y="2114550"/>
            <a:ext cx="2971391" cy="830997"/>
          </a:xfrm>
          <a:prstGeom prst="rect">
            <a:avLst/>
          </a:prstGeom>
        </p:spPr>
        <p:txBody>
          <a:bodyPr wrap="none">
            <a:spAutoFit/>
          </a:bodyPr>
          <a:lstStyle/>
          <a:p>
            <a:r>
              <a:rPr lang="en-US" sz="4800" dirty="0" smtClean="0">
                <a:solidFill>
                  <a:schemeClr val="bg1"/>
                </a:solidFill>
              </a:rPr>
              <a:t>EMERGING</a:t>
            </a:r>
            <a:endParaRPr lang="en-US" sz="4800" dirty="0">
              <a:solidFill>
                <a:schemeClr val="bg1"/>
              </a:solidFill>
            </a:endParaRPr>
          </a:p>
        </p:txBody>
      </p:sp>
    </p:spTree>
    <p:extLst>
      <p:ext uri="{BB962C8B-B14F-4D97-AF65-F5344CB8AC3E}">
        <p14:creationId xmlns:p14="http://schemas.microsoft.com/office/powerpoint/2010/main" val="1774678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671989"/>
            <a:ext cx="8072477" cy="707886"/>
          </a:xfrm>
          <a:prstGeom prst="rect">
            <a:avLst/>
          </a:prstGeom>
          <a:noFill/>
        </p:spPr>
        <p:txBody>
          <a:bodyPr wrap="square" rtlCol="0">
            <a:spAutoFit/>
          </a:bodyPr>
          <a:lstStyle/>
          <a:p>
            <a:pPr>
              <a:lnSpc>
                <a:spcPts val="4800"/>
              </a:lnSpc>
              <a:buClr>
                <a:srgbClr val="F58227"/>
              </a:buClr>
            </a:pPr>
            <a:r>
              <a:rPr lang="en-US" sz="3200" dirty="0" smtClean="0">
                <a:solidFill>
                  <a:schemeClr val="tx1">
                    <a:lumMod val="65000"/>
                    <a:lumOff val="35000"/>
                  </a:schemeClr>
                </a:solidFill>
              </a:rPr>
              <a:t>What words describe you?  </a:t>
            </a:r>
            <a:endParaRPr lang="en-US" sz="3200" b="1" dirty="0" smtClean="0">
              <a:solidFill>
                <a:srgbClr val="FF8001"/>
              </a:solidFill>
            </a:endParaRPr>
          </a:p>
        </p:txBody>
      </p:sp>
    </p:spTree>
    <p:extLst>
      <p:ext uri="{BB962C8B-B14F-4D97-AF65-F5344CB8AC3E}">
        <p14:creationId xmlns:p14="http://schemas.microsoft.com/office/powerpoint/2010/main" val="1893375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7" name="TextBox 6"/>
          <p:cNvSpPr txBox="1"/>
          <p:nvPr/>
        </p:nvSpPr>
        <p:spPr>
          <a:xfrm>
            <a:off x="690523" y="671989"/>
            <a:ext cx="8072477" cy="3785652"/>
          </a:xfrm>
          <a:prstGeom prst="rect">
            <a:avLst/>
          </a:prstGeom>
          <a:noFill/>
        </p:spPr>
        <p:txBody>
          <a:bodyPr wrap="square" rtlCol="0">
            <a:spAutoFit/>
          </a:bodyPr>
          <a:lstStyle/>
          <a:p>
            <a:pPr>
              <a:lnSpc>
                <a:spcPts val="4800"/>
              </a:lnSpc>
              <a:buClr>
                <a:srgbClr val="F58227"/>
              </a:buClr>
            </a:pPr>
            <a:r>
              <a:rPr lang="en-US" sz="3200" b="1" dirty="0" smtClean="0">
                <a:solidFill>
                  <a:schemeClr val="tx1">
                    <a:lumMod val="65000"/>
                    <a:lumOff val="35000"/>
                  </a:schemeClr>
                </a:solidFill>
              </a:rPr>
              <a:t>Grounded. Approachable</a:t>
            </a:r>
            <a:r>
              <a:rPr lang="en-US" sz="3200" b="1" dirty="0">
                <a:solidFill>
                  <a:schemeClr val="tx1">
                    <a:lumMod val="65000"/>
                    <a:lumOff val="35000"/>
                  </a:schemeClr>
                </a:solidFill>
              </a:rPr>
              <a:t>. </a:t>
            </a:r>
            <a:r>
              <a:rPr lang="en-US" sz="3200" b="1" dirty="0">
                <a:solidFill>
                  <a:srgbClr val="F58227"/>
                </a:solidFill>
              </a:rPr>
              <a:t>Not afraid to </a:t>
            </a:r>
            <a:r>
              <a:rPr lang="en-US" sz="3200" b="1" dirty="0" smtClean="0">
                <a:solidFill>
                  <a:srgbClr val="F58227"/>
                </a:solidFill>
              </a:rPr>
              <a:t>work or to innovate. </a:t>
            </a:r>
            <a:r>
              <a:rPr lang="en-US" sz="3200" b="1" dirty="0" smtClean="0">
                <a:solidFill>
                  <a:schemeClr val="tx1">
                    <a:lumMod val="65000"/>
                    <a:lumOff val="35000"/>
                  </a:schemeClr>
                </a:solidFill>
              </a:rPr>
              <a:t>Looking for new shoots, new growth. </a:t>
            </a:r>
            <a:r>
              <a:rPr lang="en-US" sz="3200" b="1" dirty="0" smtClean="0">
                <a:solidFill>
                  <a:srgbClr val="F58227"/>
                </a:solidFill>
              </a:rPr>
              <a:t>Willing </a:t>
            </a:r>
            <a:r>
              <a:rPr lang="en-US" sz="3200" b="1" dirty="0">
                <a:solidFill>
                  <a:srgbClr val="F58227"/>
                </a:solidFill>
              </a:rPr>
              <a:t>to </a:t>
            </a:r>
            <a:r>
              <a:rPr lang="en-US" sz="3200" b="1" dirty="0" smtClean="0">
                <a:solidFill>
                  <a:srgbClr val="F58227"/>
                </a:solidFill>
              </a:rPr>
              <a:t>partner, </a:t>
            </a:r>
            <a:r>
              <a:rPr lang="en-US" sz="3200" b="1" dirty="0">
                <a:solidFill>
                  <a:schemeClr val="tx1">
                    <a:lumMod val="65000"/>
                    <a:lumOff val="35000"/>
                  </a:schemeClr>
                </a:solidFill>
              </a:rPr>
              <a:t>get your hands in to help solve. </a:t>
            </a:r>
            <a:r>
              <a:rPr lang="en-US" sz="3200" b="1" dirty="0" smtClean="0">
                <a:solidFill>
                  <a:srgbClr val="F58227"/>
                </a:solidFill>
              </a:rPr>
              <a:t> Good </a:t>
            </a:r>
            <a:r>
              <a:rPr lang="en-US" sz="3200" b="1" dirty="0">
                <a:solidFill>
                  <a:srgbClr val="F58227"/>
                </a:solidFill>
              </a:rPr>
              <a:t>stewards for the City.</a:t>
            </a:r>
            <a:r>
              <a:rPr lang="en-US" sz="3200" b="1" dirty="0">
                <a:solidFill>
                  <a:schemeClr val="tx1">
                    <a:lumMod val="65000"/>
                    <a:lumOff val="35000"/>
                  </a:schemeClr>
                </a:solidFill>
              </a:rPr>
              <a:t> Good stewards for the future, the </a:t>
            </a:r>
            <a:r>
              <a:rPr lang="en-US" sz="3200" b="1" dirty="0" smtClean="0">
                <a:solidFill>
                  <a:schemeClr val="tx1">
                    <a:lumMod val="65000"/>
                    <a:lumOff val="35000"/>
                  </a:schemeClr>
                </a:solidFill>
              </a:rPr>
              <a:t>people.</a:t>
            </a:r>
            <a:r>
              <a:rPr lang="en-US" sz="3200" b="1" dirty="0" smtClean="0">
                <a:solidFill>
                  <a:srgbClr val="F58227"/>
                </a:solidFill>
              </a:rPr>
              <a:t> </a:t>
            </a:r>
            <a:r>
              <a:rPr lang="en-US" sz="3200" b="1" dirty="0" smtClean="0">
                <a:solidFill>
                  <a:srgbClr val="FF8001"/>
                </a:solidFill>
              </a:rPr>
              <a:t>Willing </a:t>
            </a:r>
            <a:r>
              <a:rPr lang="en-US" sz="3200" b="1" dirty="0">
                <a:solidFill>
                  <a:srgbClr val="FF8001"/>
                </a:solidFill>
              </a:rPr>
              <a:t>to go the </a:t>
            </a:r>
            <a:r>
              <a:rPr lang="en-US" sz="3200" b="1" dirty="0" smtClean="0">
                <a:solidFill>
                  <a:srgbClr val="FF8001"/>
                </a:solidFill>
              </a:rPr>
              <a:t>distance. </a:t>
            </a:r>
          </a:p>
        </p:txBody>
      </p:sp>
    </p:spTree>
    <p:extLst>
      <p:ext uri="{BB962C8B-B14F-4D97-AF65-F5344CB8AC3E}">
        <p14:creationId xmlns:p14="http://schemas.microsoft.com/office/powerpoint/2010/main" val="3109586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30039"/>
            <a:ext cx="7758652" cy="436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58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30039"/>
            <a:ext cx="7758652" cy="436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057" y="3149084"/>
            <a:ext cx="8131885" cy="538609"/>
          </a:xfrm>
          <a:prstGeom prst="rect">
            <a:avLst/>
          </a:prstGeom>
        </p:spPr>
        <p:txBody>
          <a:bodyPr wrap="square">
            <a:spAutoFit/>
          </a:bodyPr>
          <a:lstStyle/>
          <a:p>
            <a:pPr algn="ctr"/>
            <a:r>
              <a:rPr lang="en-US" sz="2900" dirty="0" smtClean="0">
                <a:solidFill>
                  <a:schemeClr val="tx1">
                    <a:lumMod val="65000"/>
                    <a:lumOff val="35000"/>
                  </a:schemeClr>
                </a:solidFill>
              </a:rPr>
              <a:t>Environment.  Economics.  Emerging Opportunities. </a:t>
            </a:r>
            <a:endParaRPr lang="en-US" sz="2900" dirty="0"/>
          </a:p>
        </p:txBody>
      </p:sp>
    </p:spTree>
    <p:extLst>
      <p:ext uri="{BB962C8B-B14F-4D97-AF65-F5344CB8AC3E}">
        <p14:creationId xmlns:p14="http://schemas.microsoft.com/office/powerpoint/2010/main" val="2478778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grpSp>
        <p:nvGrpSpPr>
          <p:cNvPr id="4" name="Group 3"/>
          <p:cNvGrpSpPr/>
          <p:nvPr/>
        </p:nvGrpSpPr>
        <p:grpSpPr>
          <a:xfrm>
            <a:off x="62484" y="4857750"/>
            <a:ext cx="1123339" cy="215444"/>
            <a:chOff x="33525" y="620850"/>
            <a:chExt cx="1123339" cy="215444"/>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6" name="TextBox 5"/>
            <p:cNvSpPr txBox="1"/>
            <p:nvPr/>
          </p:nvSpPr>
          <p:spPr>
            <a:xfrm>
              <a:off x="166264" y="620850"/>
              <a:ext cx="990600" cy="215444"/>
            </a:xfrm>
            <a:prstGeom prst="rect">
              <a:avLst/>
            </a:prstGeom>
            <a:noFill/>
          </p:spPr>
          <p:txBody>
            <a:bodyPr wrap="square" rtlCol="0">
              <a:spAutoFit/>
            </a:bodyPr>
            <a:lstStyle/>
            <a:p>
              <a:r>
                <a:rPr lang="en-US" sz="800" smtClean="0"/>
                <a:t>Mindspot </a:t>
              </a:r>
              <a:r>
                <a:rPr lang="en-US" sz="800" dirty="0" smtClean="0"/>
                <a:t>Research</a:t>
              </a:r>
              <a:endParaRPr lang="en-US" sz="800" dirty="0"/>
            </a:p>
          </p:txBody>
        </p:sp>
      </p:grpSp>
      <p:sp>
        <p:nvSpPr>
          <p:cNvPr id="2" name="Rectangle 1"/>
          <p:cNvSpPr/>
          <p:nvPr/>
        </p:nvSpPr>
        <p:spPr>
          <a:xfrm>
            <a:off x="876300" y="1489583"/>
            <a:ext cx="7391400" cy="3170099"/>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Just a bit unexpected.</a:t>
            </a:r>
          </a:p>
          <a:p>
            <a:pPr>
              <a:lnSpc>
                <a:spcPts val="4800"/>
              </a:lnSpc>
              <a:buClr>
                <a:srgbClr val="F58227"/>
              </a:buClr>
            </a:pPr>
            <a:r>
              <a:rPr lang="en-US" sz="2800" dirty="0" smtClean="0">
                <a:solidFill>
                  <a:schemeClr val="tx1">
                    <a:lumMod val="65000"/>
                    <a:lumOff val="35000"/>
                  </a:schemeClr>
                </a:solidFill>
              </a:rPr>
              <a:t>Offer depth, edges, implications about you.</a:t>
            </a:r>
          </a:p>
          <a:p>
            <a:pPr>
              <a:lnSpc>
                <a:spcPts val="4800"/>
              </a:lnSpc>
              <a:buClr>
                <a:srgbClr val="F58227"/>
              </a:buClr>
            </a:pPr>
            <a:r>
              <a:rPr lang="en-US" sz="2800" dirty="0" smtClean="0">
                <a:solidFill>
                  <a:schemeClr val="tx1">
                    <a:lumMod val="65000"/>
                    <a:lumOff val="35000"/>
                  </a:schemeClr>
                </a:solidFill>
              </a:rPr>
              <a:t>Easy, lyrical: Induces memory, repetition, belief.</a:t>
            </a:r>
          </a:p>
          <a:p>
            <a:pPr>
              <a:lnSpc>
                <a:spcPts val="4800"/>
              </a:lnSpc>
              <a:buClr>
                <a:srgbClr val="F58227"/>
              </a:buClr>
            </a:pPr>
            <a:r>
              <a:rPr lang="en-US" sz="2800" dirty="0" smtClean="0">
                <a:solidFill>
                  <a:schemeClr val="tx1">
                    <a:lumMod val="65000"/>
                    <a:lumOff val="35000"/>
                  </a:schemeClr>
                </a:solidFill>
              </a:rPr>
              <a:t>Reflect what is authentic, TRUE. </a:t>
            </a:r>
          </a:p>
          <a:p>
            <a:pPr>
              <a:lnSpc>
                <a:spcPts val="4800"/>
              </a:lnSpc>
              <a:buClr>
                <a:srgbClr val="F58227"/>
              </a:buClr>
            </a:pPr>
            <a:r>
              <a:rPr lang="en-US" sz="2800" b="1" dirty="0" smtClean="0">
                <a:solidFill>
                  <a:schemeClr val="tx1">
                    <a:lumMod val="65000"/>
                    <a:lumOff val="35000"/>
                  </a:schemeClr>
                </a:solidFill>
              </a:rPr>
              <a:t>It must reflect &amp; support the strategic platform.</a:t>
            </a:r>
            <a:endParaRPr lang="en-US" sz="2800" b="1" dirty="0">
              <a:solidFill>
                <a:srgbClr val="F58227"/>
              </a:solidFill>
            </a:endParaRPr>
          </a:p>
        </p:txBody>
      </p:sp>
    </p:spTree>
    <p:extLst>
      <p:ext uri="{BB962C8B-B14F-4D97-AF65-F5344CB8AC3E}">
        <p14:creationId xmlns:p14="http://schemas.microsoft.com/office/powerpoint/2010/main" val="3072880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974" b="29335"/>
          <a:stretch/>
        </p:blipFill>
        <p:spPr bwMode="auto">
          <a:xfrm>
            <a:off x="533400" y="1559859"/>
            <a:ext cx="8077200" cy="203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52800" y="3794125"/>
            <a:ext cx="2438400" cy="1270000"/>
          </a:xfrm>
          <a:prstGeom prst="rect">
            <a:avLst/>
          </a:prstGeom>
          <a:solidFill>
            <a:srgbClr val="775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3088" t="21438" r="16324" b="13889"/>
          <a:stretch/>
        </p:blipFill>
        <p:spPr>
          <a:xfrm>
            <a:off x="3536577" y="3805392"/>
            <a:ext cx="2070847" cy="1243388"/>
          </a:xfrm>
          <a:prstGeom prst="rect">
            <a:avLst/>
          </a:prstGeom>
        </p:spPr>
      </p:pic>
    </p:spTree>
    <p:extLst>
      <p:ext uri="{BB962C8B-B14F-4D97-AF65-F5344CB8AC3E}">
        <p14:creationId xmlns:p14="http://schemas.microsoft.com/office/powerpoint/2010/main" val="3294676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77374"/>
          <a:stretch/>
        </p:blipFill>
        <p:spPr>
          <a:xfrm>
            <a:off x="0" y="2056237"/>
            <a:ext cx="9144000" cy="1551691"/>
          </a:xfrm>
          <a:prstGeom prst="rect">
            <a:avLst/>
          </a:prstGeom>
        </p:spPr>
      </p:pic>
      <p:sp>
        <p:nvSpPr>
          <p:cNvPr id="10" name="TextBox 9"/>
          <p:cNvSpPr txBox="1"/>
          <p:nvPr/>
        </p:nvSpPr>
        <p:spPr>
          <a:xfrm>
            <a:off x="0" y="2116660"/>
            <a:ext cx="9144000" cy="1092607"/>
          </a:xfrm>
          <a:prstGeom prst="rect">
            <a:avLst/>
          </a:prstGeom>
          <a:noFill/>
        </p:spPr>
        <p:txBody>
          <a:bodyPr wrap="square" rtlCol="0">
            <a:spAutoFit/>
          </a:bodyPr>
          <a:lstStyle/>
          <a:p>
            <a:pPr algn="ctr">
              <a:lnSpc>
                <a:spcPts val="3600"/>
              </a:lnSpc>
            </a:pPr>
            <a:r>
              <a:rPr lang="en-US" sz="4000" spc="600" dirty="0" smtClean="0">
                <a:ln w="18415" cmpd="sng">
                  <a:noFill/>
                  <a:prstDash val="solid"/>
                </a:ln>
                <a:solidFill>
                  <a:srgbClr val="FFFFFF"/>
                </a:solidFill>
                <a:effectLst>
                  <a:outerShdw blurRad="63500" dir="3600000" algn="tl" rotWithShape="0">
                    <a:srgbClr val="000000">
                      <a:alpha val="70000"/>
                    </a:srgbClr>
                  </a:outerShdw>
                </a:effectLst>
              </a:rPr>
              <a:t>THE END </a:t>
            </a:r>
          </a:p>
          <a:p>
            <a:pPr algn="ctr">
              <a:lnSpc>
                <a:spcPts val="4200"/>
              </a:lnSpc>
            </a:pPr>
            <a:r>
              <a:rPr lang="en-US" sz="4000" b="1" dirty="0" smtClean="0">
                <a:ln w="18415" cmpd="sng">
                  <a:noFill/>
                  <a:prstDash val="solid"/>
                </a:ln>
                <a:solidFill>
                  <a:srgbClr val="FFFFFF"/>
                </a:solidFill>
                <a:effectLst>
                  <a:outerShdw blurRad="63500" dir="3600000" algn="tl" rotWithShape="0">
                    <a:srgbClr val="000000">
                      <a:alpha val="70000"/>
                    </a:srgbClr>
                  </a:outerShdw>
                </a:effectLst>
              </a:rPr>
              <a:t>(The Beginning)</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0" y="3067042"/>
            <a:ext cx="9144000" cy="553998"/>
          </a:xfrm>
          <a:prstGeom prst="rect">
            <a:avLst/>
          </a:prstGeom>
          <a:noFill/>
        </p:spPr>
        <p:txBody>
          <a:bodyPr wrap="square" rtlCol="0">
            <a:spAutoFit/>
          </a:bodyPr>
          <a:lstStyle/>
          <a:p>
            <a:pPr algn="ctr">
              <a:lnSpc>
                <a:spcPts val="3600"/>
              </a:lnSpc>
            </a:pPr>
            <a:r>
              <a:rPr lang="en-US" sz="2400" i="1" dirty="0" smtClean="0">
                <a:ln w="18415" cmpd="sng">
                  <a:noFill/>
                  <a:prstDash val="solid"/>
                </a:ln>
                <a:solidFill>
                  <a:srgbClr val="FFFFFF"/>
                </a:solidFill>
                <a:effectLst>
                  <a:outerShdw blurRad="38100" dist="38100" dir="2700000" algn="tl">
                    <a:srgbClr val="000000">
                      <a:alpha val="43137"/>
                    </a:srgbClr>
                  </a:outerShdw>
                </a:effectLst>
              </a:rPr>
              <a:t>Opportunities &amp; Actions</a:t>
            </a:r>
            <a:endParaRPr lang="en-US" sz="2400" i="1" dirty="0">
              <a:ln w="18415" cmpd="sng">
                <a:noFill/>
                <a:prstDash val="solid"/>
              </a:ln>
              <a:solidFill>
                <a:srgbClr val="FFFFFF"/>
              </a:solidFill>
              <a:effectLst>
                <a:outerShdw blurRad="38100" dist="38100" dir="2700000" algn="tl">
                  <a:srgbClr val="000000">
                    <a:alpha val="43137"/>
                  </a:srgbClr>
                </a:outerShdw>
              </a:effectLst>
            </a:endParaRPr>
          </a:p>
        </p:txBody>
      </p:sp>
      <p:sp>
        <p:nvSpPr>
          <p:cNvPr id="13" name="Rectangle 12"/>
          <p:cNvSpPr/>
          <p:nvPr/>
        </p:nvSpPr>
        <p:spPr>
          <a:xfrm>
            <a:off x="573494" y="4833267"/>
            <a:ext cx="8503920" cy="256032"/>
          </a:xfrm>
          <a:prstGeom prst="rect">
            <a:avLst/>
          </a:prstGeom>
          <a:solidFill>
            <a:srgbClr val="F58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000" b="10476"/>
          <a:stretch/>
        </p:blipFill>
        <p:spPr>
          <a:xfrm>
            <a:off x="64014" y="4834778"/>
            <a:ext cx="428126" cy="254521"/>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1559" r="2727" b="94459"/>
          <a:stretch/>
        </p:blipFill>
        <p:spPr>
          <a:xfrm>
            <a:off x="976616" y="4743548"/>
            <a:ext cx="7759311" cy="376202"/>
          </a:xfrm>
          <a:prstGeom prst="rect">
            <a:avLst/>
          </a:prstGeom>
        </p:spPr>
      </p:pic>
    </p:spTree>
    <p:extLst>
      <p:ext uri="{BB962C8B-B14F-4D97-AF65-F5344CB8AC3E}">
        <p14:creationId xmlns:p14="http://schemas.microsoft.com/office/powerpoint/2010/main" val="152572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STRATEGIC PLATFORM  1</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819150"/>
            <a:ext cx="7315200" cy="3785652"/>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1. Current </a:t>
            </a:r>
            <a:r>
              <a:rPr lang="en-US" sz="2800" dirty="0">
                <a:solidFill>
                  <a:schemeClr val="tx1">
                    <a:lumMod val="65000"/>
                    <a:lumOff val="35000"/>
                  </a:schemeClr>
                </a:solidFill>
              </a:rPr>
              <a:t>feedback </a:t>
            </a:r>
            <a:r>
              <a:rPr lang="en-US" sz="2800" b="1" dirty="0">
                <a:solidFill>
                  <a:srgbClr val="F58227"/>
                </a:solidFill>
              </a:rPr>
              <a:t>from community leaders </a:t>
            </a:r>
            <a:br>
              <a:rPr lang="en-US" sz="2800" b="1" dirty="0">
                <a:solidFill>
                  <a:srgbClr val="F58227"/>
                </a:solidFill>
              </a:rPr>
            </a:br>
            <a:r>
              <a:rPr lang="en-US" sz="2800" b="1" dirty="0">
                <a:solidFill>
                  <a:srgbClr val="F58227"/>
                </a:solidFill>
              </a:rPr>
              <a:t>and stakeholders</a:t>
            </a:r>
            <a:r>
              <a:rPr lang="en-US" sz="2800" b="1" dirty="0">
                <a:solidFill>
                  <a:schemeClr val="tx1">
                    <a:lumMod val="65000"/>
                    <a:lumOff val="35000"/>
                  </a:schemeClr>
                </a:solidFill>
              </a:rPr>
              <a:t> </a:t>
            </a:r>
            <a:r>
              <a:rPr lang="en-US" sz="2800" dirty="0">
                <a:solidFill>
                  <a:schemeClr val="tx1">
                    <a:lumMod val="65000"/>
                    <a:lumOff val="35000"/>
                  </a:schemeClr>
                </a:solidFill>
              </a:rPr>
              <a:t>suggests that past negative perceptions about the area </a:t>
            </a:r>
            <a:r>
              <a:rPr lang="en-US" sz="2800" dirty="0" smtClean="0">
                <a:solidFill>
                  <a:schemeClr val="tx1">
                    <a:lumMod val="65000"/>
                    <a:lumOff val="35000"/>
                  </a:schemeClr>
                </a:solidFill>
              </a:rPr>
              <a:t>still have traction with </a:t>
            </a:r>
            <a:r>
              <a:rPr lang="en-US" sz="2800" dirty="0">
                <a:solidFill>
                  <a:schemeClr val="tx1">
                    <a:lumMod val="65000"/>
                    <a:lumOff val="35000"/>
                  </a:schemeClr>
                </a:solidFill>
              </a:rPr>
              <a:t>the </a:t>
            </a:r>
            <a:r>
              <a:rPr lang="en-US" sz="2800" b="1" dirty="0">
                <a:solidFill>
                  <a:srgbClr val="F58227"/>
                </a:solidFill>
              </a:rPr>
              <a:t>need for a cohesive position </a:t>
            </a:r>
            <a:r>
              <a:rPr lang="en-US" sz="2800" dirty="0">
                <a:solidFill>
                  <a:schemeClr val="tx1">
                    <a:lumMod val="65000"/>
                    <a:lumOff val="35000"/>
                  </a:schemeClr>
                </a:solidFill>
              </a:rPr>
              <a:t>and direction to support the City in its economic development efforts.</a:t>
            </a:r>
            <a:endParaRPr lang="en-US" sz="2800" b="1" dirty="0">
              <a:solidFill>
                <a:srgbClr val="F58227"/>
              </a:solidFill>
            </a:endParaRPr>
          </a:p>
        </p:txBody>
      </p:sp>
    </p:spTree>
    <p:extLst>
      <p:ext uri="{BB962C8B-B14F-4D97-AF65-F5344CB8AC3E}">
        <p14:creationId xmlns:p14="http://schemas.microsoft.com/office/powerpoint/2010/main" val="3935977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About mobilizing</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TextBox 11"/>
          <p:cNvSpPr txBox="1"/>
          <p:nvPr/>
        </p:nvSpPr>
        <p:spPr>
          <a:xfrm>
            <a:off x="1066800" y="1311311"/>
            <a:ext cx="7010400" cy="2308324"/>
          </a:xfrm>
          <a:prstGeom prst="rect">
            <a:avLst/>
          </a:prstGeom>
          <a:noFill/>
        </p:spPr>
        <p:txBody>
          <a:bodyPr wrap="square" rtlCol="0">
            <a:spAutoFit/>
          </a:bodyPr>
          <a:lstStyle/>
          <a:p>
            <a:pPr algn="ctr">
              <a:buClr>
                <a:srgbClr val="F58227"/>
              </a:buClr>
            </a:pPr>
            <a:r>
              <a:rPr lang="en-US" sz="3200" b="1" dirty="0" smtClean="0">
                <a:solidFill>
                  <a:schemeClr val="tx1">
                    <a:lumMod val="65000"/>
                    <a:lumOff val="35000"/>
                  </a:schemeClr>
                </a:solidFill>
              </a:rPr>
              <a:t>Most worthwhile achievements are the result of many little things done in a single direction.</a:t>
            </a:r>
          </a:p>
          <a:p>
            <a:pPr algn="ctr">
              <a:buClr>
                <a:srgbClr val="F58227"/>
              </a:buClr>
            </a:pPr>
            <a:r>
              <a:rPr lang="en-US" sz="2400" b="1" dirty="0" smtClean="0">
                <a:solidFill>
                  <a:schemeClr val="tx1">
                    <a:lumMod val="65000"/>
                    <a:lumOff val="35000"/>
                  </a:schemeClr>
                </a:solidFill>
              </a:rPr>
              <a:t/>
            </a:r>
            <a:br>
              <a:rPr lang="en-US" sz="2400" b="1" dirty="0" smtClean="0">
                <a:solidFill>
                  <a:schemeClr val="tx1">
                    <a:lumMod val="65000"/>
                    <a:lumOff val="35000"/>
                  </a:schemeClr>
                </a:solidFill>
              </a:rPr>
            </a:br>
            <a:r>
              <a:rPr lang="en-US" sz="2400" dirty="0" smtClean="0">
                <a:solidFill>
                  <a:schemeClr val="tx1">
                    <a:lumMod val="65000"/>
                    <a:lumOff val="35000"/>
                  </a:schemeClr>
                </a:solidFill>
              </a:rPr>
              <a:t>--</a:t>
            </a:r>
            <a:r>
              <a:rPr lang="en-US" sz="2400" dirty="0" err="1" smtClean="0">
                <a:solidFill>
                  <a:schemeClr val="tx1">
                    <a:lumMod val="65000"/>
                    <a:lumOff val="35000"/>
                  </a:schemeClr>
                </a:solidFill>
              </a:rPr>
              <a:t>Nido</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Qubein</a:t>
            </a:r>
            <a:endParaRPr lang="en-US" sz="2400" dirty="0">
              <a:solidFill>
                <a:schemeClr val="tx1">
                  <a:lumMod val="65000"/>
                  <a:lumOff val="35000"/>
                </a:schemeClr>
              </a:solidFill>
              <a:latin typeface="Calibri" pitchFamily="34"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43914" t="24304" r="42697" b="59493"/>
          <a:stretch/>
        </p:blipFill>
        <p:spPr>
          <a:xfrm>
            <a:off x="431771" y="602920"/>
            <a:ext cx="757529" cy="708391"/>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43914" t="24304" r="42697" b="59493"/>
          <a:stretch/>
        </p:blipFill>
        <p:spPr>
          <a:xfrm flipH="1">
            <a:off x="8003235" y="4248149"/>
            <a:ext cx="757529" cy="708391"/>
          </a:xfrm>
          <a:prstGeom prst="rect">
            <a:avLst/>
          </a:prstGeom>
        </p:spPr>
      </p:pic>
      <p:grpSp>
        <p:nvGrpSpPr>
          <p:cNvPr id="10" name="Group 9"/>
          <p:cNvGrpSpPr/>
          <p:nvPr/>
        </p:nvGrpSpPr>
        <p:grpSpPr>
          <a:xfrm>
            <a:off x="62484" y="4857750"/>
            <a:ext cx="1123339" cy="215444"/>
            <a:chOff x="33525" y="620850"/>
            <a:chExt cx="1123339" cy="215444"/>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5" name="TextBox 14"/>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Tree>
    <p:extLst>
      <p:ext uri="{BB962C8B-B14F-4D97-AF65-F5344CB8AC3E}">
        <p14:creationId xmlns:p14="http://schemas.microsoft.com/office/powerpoint/2010/main" val="325733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4856"/>
          <a:stretch/>
        </p:blipFill>
        <p:spPr>
          <a:xfrm>
            <a:off x="1581600" y="333756"/>
            <a:ext cx="6648000" cy="474391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MANY OPPORTUNITIES </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AutoShape 2" descr="http://www.pinterest.com/offsite/?token=525-656&amp;url=http%3A%2F%2Fmedia-cache-ec0.pinimg.com%2Foriginals%2F28%2F2d%2F6e%2F282d6eb6da629ec794aaf1d7c0731a98.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pinterest.com/offsite/?token=525-656&amp;url=http%3A%2F%2Fmedia-cache-ec0.pinimg.com%2Foriginals%2F28%2F2d%2F6e%2F282d6eb6da629ec794aaf1d7c0731a98.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pinterest.com/offsite/?token=525-656&amp;url=http%3A%2F%2Fmedia-cache-ec0.pinimg.com%2Foriginals%2F28%2F2d%2F6e%2F282d6eb6da629ec794aaf1d7c0731a98.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4790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0390"/>
            <a:ext cx="9144000" cy="477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S:\2013 Files\COP\001cop_city economic development campaign\Copy-Text\BrandtRonat__VisualBranding\PD\palm bay suicid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171" y="3758110"/>
            <a:ext cx="1169904" cy="11579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2575" y="1784568"/>
            <a:ext cx="2058850" cy="159093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2050" name="Picture 2" descr="S:\2013 Files\COP\001cop_city economic development campaign\Copy-Text\BrandtRonat__VisualBranding\PalmStat Main Logo - Large No Est Y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322" y="3781569"/>
            <a:ext cx="1400267" cy="9994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2013 Files\COP\001cop_city economic development campaign\Copy-Text\BrandtRonat__VisualBranding\webcast_banner_tem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241" y="4433321"/>
            <a:ext cx="3452810" cy="5572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2013 Files\COP\001cop_city economic development campaign\Copy-Text\BrandtRonat__VisualBranding\VisualBranding\Sustainability\Sustainable_Palmbay_logoCB_FI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136" y="3057890"/>
            <a:ext cx="1219200" cy="1070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2013 Files\COP\001cop_city economic development campaign\Copy-Text\BrandtRonat__VisualBranding\P&amp;R\parksandrec_logo_20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630" y="794064"/>
            <a:ext cx="1648016" cy="69436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2013 Files\COP\001cop_city economic development campaign\Copy-Text\BrandtRonat__VisualBranding\PBAnniversaryLogo\PalmBayAnniv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3034252"/>
            <a:ext cx="1051319" cy="12870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2013 Files\COP\001cop_city economic development campaign\Copy-Text\BrandtRonat__VisualBranding\PBDirect\PalmBayDirectLogoRG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527" y="1784568"/>
            <a:ext cx="1310801" cy="11235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2013 Files\COP\001cop_city economic development campaign\Copy-Text\BrandtRonat__VisualBranding\PW\FallCleanUpCrusades.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69361" y="584497"/>
            <a:ext cx="1014757" cy="109931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2013 Files\COP\001cop_city economic development campaign\Copy-Text\BrandtRonat__VisualBranding\PW\new public works 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63287" y="1921589"/>
            <a:ext cx="1191943" cy="8494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2013 Files\COP\001cop_city economic development campaign\Copy-Text\BrandtRonat__VisualBranding\Stormwater\stormwater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3600" y="777719"/>
            <a:ext cx="1207931" cy="78172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S:\2013 Files\COP\001cop_city economic development campaign\Copy-Text\BrandtRonat__VisualBranding\Stormwater\PBU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67536" y="850165"/>
            <a:ext cx="1005840" cy="93176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2013 Files\COP\001cop_city economic development campaign\Copy-Text\BrandtRonat__VisualBranding\Stormwater\PBU_FacilityOperations [Converte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67736" y="886286"/>
            <a:ext cx="1005840" cy="1117172"/>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S:\2013 Files\COP\001cop_city economic development campaign\Copy-Text\BrandtRonat__VisualBranding\Stormwater\PBU_Collection [Converte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67736" y="3863714"/>
            <a:ext cx="1097280" cy="94673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2013 Files\COP\001cop_city economic development campaign\Copy-Text\BrandtRonat__VisualBranding\Stormwater\PBU_Engineering [Converte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67536" y="2200930"/>
            <a:ext cx="1005840" cy="113449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S:\2013 Files\COP\001cop_city economic development campaign\Copy-Text\BrandtRonat__VisualBranding\Stormwater\PBU_BizOperations [Converte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67736" y="2200930"/>
            <a:ext cx="1005840" cy="106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45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STRATEGIC PLATFORM 2</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38200" y="819150"/>
            <a:ext cx="7299064" cy="3170099"/>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2. Palm </a:t>
            </a:r>
            <a:r>
              <a:rPr lang="en-US" sz="2800" dirty="0">
                <a:solidFill>
                  <a:schemeClr val="tx1">
                    <a:lumMod val="65000"/>
                    <a:lumOff val="35000"/>
                  </a:schemeClr>
                </a:solidFill>
              </a:rPr>
              <a:t>Bay is </a:t>
            </a:r>
            <a:r>
              <a:rPr lang="en-US" sz="2800" b="1" dirty="0">
                <a:solidFill>
                  <a:srgbClr val="F58227"/>
                </a:solidFill>
              </a:rPr>
              <a:t>looking for an economic development outreach focus </a:t>
            </a:r>
            <a:r>
              <a:rPr lang="en-US" sz="2800" b="1" dirty="0">
                <a:solidFill>
                  <a:schemeClr val="tx1">
                    <a:lumMod val="65000"/>
                    <a:lumOff val="35000"/>
                  </a:schemeClr>
                </a:solidFill>
              </a:rPr>
              <a:t>with emphasis on recruitment and retention of business and industry</a:t>
            </a:r>
            <a:r>
              <a:rPr lang="en-US" sz="2800" dirty="0">
                <a:solidFill>
                  <a:schemeClr val="tx1">
                    <a:lumMod val="65000"/>
                    <a:lumOff val="35000"/>
                  </a:schemeClr>
                </a:solidFill>
              </a:rPr>
              <a:t> that is </a:t>
            </a:r>
            <a:r>
              <a:rPr lang="en-US" sz="2800" b="1" dirty="0">
                <a:solidFill>
                  <a:srgbClr val="F58227"/>
                </a:solidFill>
              </a:rPr>
              <a:t>based on realistic opportunities for an achievable future. </a:t>
            </a:r>
          </a:p>
        </p:txBody>
      </p:sp>
    </p:spTree>
    <p:extLst>
      <p:ext uri="{BB962C8B-B14F-4D97-AF65-F5344CB8AC3E}">
        <p14:creationId xmlns:p14="http://schemas.microsoft.com/office/powerpoint/2010/main" val="193798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STRATEGIC PLATFORM 3</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708452" y="819150"/>
            <a:ext cx="7516040" cy="3785652"/>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3. Palm </a:t>
            </a:r>
            <a:r>
              <a:rPr lang="en-US" sz="2800" dirty="0">
                <a:solidFill>
                  <a:schemeClr val="tx1">
                    <a:lumMod val="65000"/>
                    <a:lumOff val="35000"/>
                  </a:schemeClr>
                </a:solidFill>
              </a:rPr>
              <a:t>Bay is </a:t>
            </a:r>
            <a:r>
              <a:rPr lang="en-US" sz="2800" b="1" dirty="0">
                <a:solidFill>
                  <a:srgbClr val="F58227"/>
                </a:solidFill>
              </a:rPr>
              <a:t>not looking for a quick fix </a:t>
            </a:r>
            <a:r>
              <a:rPr lang="en-US" sz="2800" dirty="0">
                <a:solidFill>
                  <a:schemeClr val="tx1">
                    <a:lumMod val="65000"/>
                    <a:lumOff val="35000"/>
                  </a:schemeClr>
                </a:solidFill>
              </a:rPr>
              <a:t>but rather </a:t>
            </a:r>
            <a:r>
              <a:rPr lang="en-US" sz="2800" b="1" dirty="0">
                <a:solidFill>
                  <a:srgbClr val="F58227"/>
                </a:solidFill>
              </a:rPr>
              <a:t>a great future for its citizens</a:t>
            </a:r>
            <a:r>
              <a:rPr lang="en-US" sz="2800" dirty="0">
                <a:solidFill>
                  <a:schemeClr val="tx1">
                    <a:lumMod val="65000"/>
                    <a:lumOff val="35000"/>
                  </a:schemeClr>
                </a:solidFill>
              </a:rPr>
              <a:t>, focusing on </a:t>
            </a:r>
            <a:r>
              <a:rPr lang="en-US" sz="2800" b="1" dirty="0">
                <a:solidFill>
                  <a:schemeClr val="tx1">
                    <a:lumMod val="65000"/>
                    <a:lumOff val="35000"/>
                  </a:schemeClr>
                </a:solidFill>
              </a:rPr>
              <a:t>incremental wins within a long-term positioning </a:t>
            </a:r>
            <a:r>
              <a:rPr lang="en-US" sz="2800" dirty="0">
                <a:solidFill>
                  <a:schemeClr val="tx1">
                    <a:lumMod val="65000"/>
                    <a:lumOff val="35000"/>
                  </a:schemeClr>
                </a:solidFill>
              </a:rPr>
              <a:t>grounded by strategic endeavors, and understood by its citizens </a:t>
            </a:r>
            <a:r>
              <a:rPr lang="en-US" sz="2800" b="1" dirty="0">
                <a:solidFill>
                  <a:srgbClr val="F58227"/>
                </a:solidFill>
              </a:rPr>
              <a:t>and others who can support or influence success.</a:t>
            </a:r>
          </a:p>
        </p:txBody>
      </p:sp>
    </p:spTree>
    <p:extLst>
      <p:ext uri="{BB962C8B-B14F-4D97-AF65-F5344CB8AC3E}">
        <p14:creationId xmlns:p14="http://schemas.microsoft.com/office/powerpoint/2010/main" val="193798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INSIGHT validated</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3" name="Rectangle 2"/>
          <p:cNvSpPr/>
          <p:nvPr/>
        </p:nvSpPr>
        <p:spPr>
          <a:xfrm>
            <a:off x="813980" y="819150"/>
            <a:ext cx="7516040" cy="3170099"/>
          </a:xfrm>
          <a:prstGeom prst="rect">
            <a:avLst/>
          </a:prstGeom>
        </p:spPr>
        <p:txBody>
          <a:bodyPr wrap="square">
            <a:spAutoFit/>
          </a:bodyPr>
          <a:lstStyle/>
          <a:p>
            <a:pPr>
              <a:lnSpc>
                <a:spcPts val="4800"/>
              </a:lnSpc>
              <a:buClr>
                <a:srgbClr val="F58227"/>
              </a:buClr>
            </a:pPr>
            <a:r>
              <a:rPr lang="en-US" sz="2800" b="1" dirty="0" smtClean="0">
                <a:solidFill>
                  <a:schemeClr val="tx1">
                    <a:lumMod val="65000"/>
                    <a:lumOff val="35000"/>
                  </a:schemeClr>
                </a:solidFill>
              </a:rPr>
              <a:t>Stakeholder research says:</a:t>
            </a:r>
            <a:endParaRPr lang="en-US" sz="2800" b="1" dirty="0">
              <a:solidFill>
                <a:schemeClr val="tx1">
                  <a:lumMod val="65000"/>
                  <a:lumOff val="35000"/>
                </a:schemeClr>
              </a:solidFill>
            </a:endParaRPr>
          </a:p>
          <a:p>
            <a:pPr>
              <a:lnSpc>
                <a:spcPts val="4800"/>
              </a:lnSpc>
              <a:buClr>
                <a:srgbClr val="F58227"/>
              </a:buClr>
            </a:pPr>
            <a:r>
              <a:rPr lang="en-US" sz="2800" b="1" dirty="0" smtClean="0">
                <a:solidFill>
                  <a:schemeClr val="tx1">
                    <a:lumMod val="65000"/>
                    <a:lumOff val="35000"/>
                  </a:schemeClr>
                </a:solidFill>
              </a:rPr>
              <a:t>the economic development advantage the </a:t>
            </a:r>
            <a:br>
              <a:rPr lang="en-US" sz="2800" b="1" dirty="0" smtClean="0">
                <a:solidFill>
                  <a:schemeClr val="tx1">
                    <a:lumMod val="65000"/>
                    <a:lumOff val="35000"/>
                  </a:schemeClr>
                </a:solidFill>
              </a:rPr>
            </a:br>
            <a:r>
              <a:rPr lang="en-US" sz="2800" b="1" dirty="0" smtClean="0">
                <a:solidFill>
                  <a:schemeClr val="tx1">
                    <a:lumMod val="65000"/>
                    <a:lumOff val="35000"/>
                  </a:schemeClr>
                </a:solidFill>
              </a:rPr>
              <a:t>City of Palm Bay has is the </a:t>
            </a:r>
            <a:r>
              <a:rPr lang="en-US" sz="3600" b="1" dirty="0" smtClean="0">
                <a:solidFill>
                  <a:srgbClr val="F58227"/>
                </a:solidFill>
              </a:rPr>
              <a:t>availability, abundance and relative affordability of the land.</a:t>
            </a:r>
            <a:endParaRPr lang="en-US" sz="3600" b="1" dirty="0">
              <a:solidFill>
                <a:srgbClr val="F58227"/>
              </a:solidFill>
            </a:endParaRPr>
          </a:p>
        </p:txBody>
      </p:sp>
    </p:spTree>
    <p:extLst>
      <p:ext uri="{BB962C8B-B14F-4D97-AF65-F5344CB8AC3E}">
        <p14:creationId xmlns:p14="http://schemas.microsoft.com/office/powerpoint/2010/main" val="25988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111" b="93593"/>
          <a:stretch/>
        </p:blipFill>
        <p:spPr>
          <a:xfrm>
            <a:off x="0" y="273380"/>
            <a:ext cx="9144000" cy="329540"/>
          </a:xfrm>
          <a:prstGeom prst="rect">
            <a:avLst/>
          </a:prstGeom>
        </p:spPr>
      </p:pic>
      <p:sp>
        <p:nvSpPr>
          <p:cNvPr id="6" name="Title 1"/>
          <p:cNvSpPr txBox="1">
            <a:spLocks/>
          </p:cNvSpPr>
          <p:nvPr/>
        </p:nvSpPr>
        <p:spPr>
          <a:xfrm>
            <a:off x="914400" y="2095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CRITICAL INSIGHT</a:t>
            </a:r>
            <a:endParaRPr lang="en-US" sz="2400" b="1" cap="all"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09550"/>
            <a:ext cx="644267" cy="486318"/>
          </a:xfrm>
          <a:prstGeom prst="rect">
            <a:avLst/>
          </a:prstGeom>
        </p:spPr>
      </p:pic>
      <p:grpSp>
        <p:nvGrpSpPr>
          <p:cNvPr id="8" name="Group 7"/>
          <p:cNvGrpSpPr/>
          <p:nvPr/>
        </p:nvGrpSpPr>
        <p:grpSpPr>
          <a:xfrm>
            <a:off x="62484" y="4857750"/>
            <a:ext cx="1123339" cy="215444"/>
            <a:chOff x="33525" y="620850"/>
            <a:chExt cx="1123339" cy="21544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25" y="625569"/>
              <a:ext cx="193581" cy="193581"/>
            </a:xfrm>
            <a:prstGeom prst="rect">
              <a:avLst/>
            </a:prstGeom>
          </p:spPr>
        </p:pic>
        <p:sp>
          <p:nvSpPr>
            <p:cNvPr id="10" name="TextBox 9"/>
            <p:cNvSpPr txBox="1"/>
            <p:nvPr/>
          </p:nvSpPr>
          <p:spPr>
            <a:xfrm>
              <a:off x="166264" y="620850"/>
              <a:ext cx="990600" cy="215444"/>
            </a:xfrm>
            <a:prstGeom prst="rect">
              <a:avLst/>
            </a:prstGeom>
            <a:noFill/>
          </p:spPr>
          <p:txBody>
            <a:bodyPr wrap="square" rtlCol="0">
              <a:spAutoFit/>
            </a:bodyPr>
            <a:lstStyle/>
            <a:p>
              <a:r>
                <a:rPr lang="en-US" sz="800" dirty="0" smtClean="0"/>
                <a:t>Mindspot Research</a:t>
              </a:r>
              <a:endParaRPr lang="en-US" sz="800" dirty="0"/>
            </a:p>
          </p:txBody>
        </p:sp>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174" r="90506" b="94685"/>
          <a:stretch/>
        </p:blipFill>
        <p:spPr>
          <a:xfrm>
            <a:off x="62484" y="333756"/>
            <a:ext cx="651076" cy="213004"/>
          </a:xfrm>
          <a:prstGeom prst="rect">
            <a:avLst/>
          </a:prstGeom>
        </p:spPr>
      </p:pic>
      <p:sp>
        <p:nvSpPr>
          <p:cNvPr id="2" name="Rectangle 1"/>
          <p:cNvSpPr/>
          <p:nvPr/>
        </p:nvSpPr>
        <p:spPr>
          <a:xfrm>
            <a:off x="838200" y="819150"/>
            <a:ext cx="7391400" cy="3785652"/>
          </a:xfrm>
          <a:prstGeom prst="rect">
            <a:avLst/>
          </a:prstGeom>
        </p:spPr>
        <p:txBody>
          <a:bodyPr wrap="square">
            <a:spAutoFit/>
          </a:bodyPr>
          <a:lstStyle/>
          <a:p>
            <a:pPr>
              <a:lnSpc>
                <a:spcPts val="4800"/>
              </a:lnSpc>
              <a:buClr>
                <a:srgbClr val="F58227"/>
              </a:buClr>
            </a:pPr>
            <a:r>
              <a:rPr lang="en-US" sz="2800" dirty="0" smtClean="0">
                <a:solidFill>
                  <a:schemeClr val="tx1">
                    <a:lumMod val="65000"/>
                    <a:lumOff val="35000"/>
                  </a:schemeClr>
                </a:solidFill>
              </a:rPr>
              <a:t>HEART: Palm </a:t>
            </a:r>
            <a:r>
              <a:rPr lang="en-US" sz="2800" dirty="0">
                <a:solidFill>
                  <a:schemeClr val="tx1">
                    <a:lumMod val="65000"/>
                    <a:lumOff val="35000"/>
                  </a:schemeClr>
                </a:solidFill>
              </a:rPr>
              <a:t>Bay is the largest city in Brevard County and </a:t>
            </a:r>
            <a:r>
              <a:rPr lang="en-US" sz="2800" dirty="0" smtClean="0">
                <a:solidFill>
                  <a:schemeClr val="tx1">
                    <a:lumMod val="65000"/>
                    <a:lumOff val="35000"/>
                  </a:schemeClr>
                </a:solidFill>
              </a:rPr>
              <a:t>2</a:t>
            </a:r>
            <a:r>
              <a:rPr lang="en-US" sz="2800" baseline="30000" dirty="0" smtClean="0">
                <a:solidFill>
                  <a:schemeClr val="tx1">
                    <a:lumMod val="65000"/>
                    <a:lumOff val="35000"/>
                  </a:schemeClr>
                </a:solidFill>
              </a:rPr>
              <a:t>th</a:t>
            </a:r>
            <a:r>
              <a:rPr lang="en-US" sz="2800" dirty="0" smtClean="0">
                <a:solidFill>
                  <a:schemeClr val="tx1">
                    <a:lumMod val="65000"/>
                    <a:lumOff val="35000"/>
                  </a:schemeClr>
                </a:solidFill>
              </a:rPr>
              <a:t> </a:t>
            </a:r>
            <a:r>
              <a:rPr lang="en-US" sz="2800" dirty="0">
                <a:solidFill>
                  <a:schemeClr val="tx1">
                    <a:lumMod val="65000"/>
                    <a:lumOff val="35000"/>
                  </a:schemeClr>
                </a:solidFill>
              </a:rPr>
              <a:t>largest city in </a:t>
            </a:r>
            <a:r>
              <a:rPr lang="en-US" sz="2800" dirty="0" smtClean="0">
                <a:solidFill>
                  <a:schemeClr val="tx1">
                    <a:lumMod val="65000"/>
                    <a:lumOff val="35000"/>
                  </a:schemeClr>
                </a:solidFill>
              </a:rPr>
              <a:t>Central Florida, </a:t>
            </a:r>
            <a:r>
              <a:rPr lang="en-US" sz="2800" b="1" dirty="0">
                <a:solidFill>
                  <a:srgbClr val="F58227"/>
                </a:solidFill>
              </a:rPr>
              <a:t>while only being 30% built-out</a:t>
            </a:r>
            <a:r>
              <a:rPr lang="en-US" sz="2800" dirty="0">
                <a:solidFill>
                  <a:schemeClr val="tx1">
                    <a:lumMod val="65000"/>
                    <a:lumOff val="35000"/>
                  </a:schemeClr>
                </a:solidFill>
              </a:rPr>
              <a:t>, which offers high potential for growth, innovation and opportunities for businesses, </a:t>
            </a:r>
            <a:r>
              <a:rPr lang="en-US" sz="2800" b="1" dirty="0">
                <a:solidFill>
                  <a:srgbClr val="F58227"/>
                </a:solidFill>
              </a:rPr>
              <a:t>both domestic and international. </a:t>
            </a:r>
          </a:p>
        </p:txBody>
      </p:sp>
    </p:spTree>
    <p:extLst>
      <p:ext uri="{BB962C8B-B14F-4D97-AF65-F5344CB8AC3E}">
        <p14:creationId xmlns:p14="http://schemas.microsoft.com/office/powerpoint/2010/main" val="441403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18995</TotalTime>
  <Words>2178</Words>
  <Application>Microsoft Office PowerPoint</Application>
  <PresentationFormat>On-screen Show (16:9)</PresentationFormat>
  <Paragraphs>299</Paragraphs>
  <Slides>52</Slides>
  <Notes>29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Shea</dc:creator>
  <cp:lastModifiedBy>Tina Shea</cp:lastModifiedBy>
  <cp:revision>283</cp:revision>
  <cp:lastPrinted>2013-10-29T17:32:40Z</cp:lastPrinted>
  <dcterms:created xsi:type="dcterms:W3CDTF">2013-07-05T15:27:06Z</dcterms:created>
  <dcterms:modified xsi:type="dcterms:W3CDTF">2013-11-05T16:31:53Z</dcterms:modified>
</cp:coreProperties>
</file>